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61" r:id="rId2"/>
    <p:sldId id="256" r:id="rId3"/>
    <p:sldId id="259" r:id="rId4"/>
    <p:sldId id="258" r:id="rId5"/>
    <p:sldId id="257" r:id="rId6"/>
    <p:sldId id="260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3288"/>
    <a:srgbClr val="302E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6458" autoAdjust="0"/>
  </p:normalViewPr>
  <p:slideViewPr>
    <p:cSldViewPr snapToGrid="0">
      <p:cViewPr varScale="1">
        <p:scale>
          <a:sx n="96" d="100"/>
          <a:sy n="96" d="100"/>
        </p:scale>
        <p:origin x="101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.wmf"/><Relationship Id="rId1" Type="http://schemas.openxmlformats.org/officeDocument/2006/relationships/image" Target="../media/image1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392C4B-784F-495C-B5F4-7D7ACC5E4A9C}" type="datetimeFigureOut">
              <a:rPr lang="en-US" smtClean="0"/>
              <a:t>11/26/2016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F68187-34BA-45B5-B7F4-2D090C6974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1166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baseline="0"/>
              <a:t>Briefly explain what is the main cause of this limitation (DOF)</a:t>
            </a:r>
          </a:p>
          <a:p>
            <a:pPr marL="685800" lvl="1" indent="-228600">
              <a:buAutoNum type="arabicPeriod"/>
            </a:pPr>
            <a:r>
              <a:rPr lang="en-US" baseline="0"/>
              <a:t>The impulse for the 3 configurations </a:t>
            </a:r>
          </a:p>
          <a:p>
            <a:pPr marL="685800" lvl="1" indent="-228600">
              <a:buAutoNum type="arabicPeriod"/>
            </a:pPr>
            <a:r>
              <a:rPr lang="en-US" baseline="0"/>
              <a:t>Explain the 3-D incoherent PSF – distribution of intensity at the focal region for a particular system. Stress the fact that the “shape” (or nature) of the 3-D PSF is intimately tied to the optical systems’ performance both in terms of resolution and DOF.  </a:t>
            </a:r>
          </a:p>
          <a:p>
            <a:pPr marL="685800" lvl="1" indent="-228600">
              <a:buAutoNum type="arabicPeriod"/>
            </a:pPr>
            <a:r>
              <a:rPr lang="en-US" baseline="0"/>
              <a:t>The focal intensity distribution, as we shall see later, is strongly influenced by the characteristics of the aperture, which we shall call the pupil function.</a:t>
            </a:r>
          </a:p>
          <a:p>
            <a:pPr marL="685800" lvl="1" indent="-228600">
              <a:buAutoNum type="arabicPeriod"/>
            </a:pPr>
            <a:r>
              <a:rPr lang="en-US" baseline="0"/>
              <a:t>Assuming a linear system model, tell how the impulse response is obtained (slices of the 3-D intensity distribution, which is the 3D incoherent PSF)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baseline="0"/>
              <a:t>Explain, again, the idea of DOF – what does the “red” zone in the 3-D PSF correspond to? There is a corresponding zone in the object side where you can still get acceptable quality images.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F68187-34BA-45B5-B7F4-2D090C69745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9162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sz="1200" i="1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It </a:t>
                </a:r>
                <a:r>
                  <a:rPr lang="en-US" sz="1200" i="1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can be seen that by halving the aperture diameter (doubling the F-number, </a:t>
                </a:r>
                <a14:m>
                  <m:oMath xmlns:m="http://schemas.openxmlformats.org/officeDocument/2006/math">
                    <m:r>
                      <a:rPr lang="en-US" sz="1200" i="1" kern="1200">
                        <a:solidFill>
                          <a:schemeClr val="tx1"/>
                        </a:solidFill>
                        <a:effectLst/>
                        <a:latin typeface="Cambria Math"/>
                        <a:ea typeface="+mn-ea"/>
                        <a:cs typeface="+mn-cs"/>
                      </a:rPr>
                      <m:t>𝐹</m:t>
                    </m:r>
                    <m:r>
                      <a:rPr lang="en-US" sz="1200" i="1" kern="1200">
                        <a:solidFill>
                          <a:schemeClr val="tx1"/>
                        </a:solidFill>
                        <a:effectLst/>
                        <a:latin typeface="Cambria Math"/>
                        <a:ea typeface="+mn-ea"/>
                        <a:cs typeface="+mn-cs"/>
                      </a:rPr>
                      <m:t>#</m:t>
                    </m:r>
                  </m:oMath>
                </a14:m>
                <a:r>
                  <a:rPr lang="en-US" sz="1200" i="1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) the DOF increased four folds, which are indicated by the red triangle markers on the horizontal axis; however, the diffraction spot-size also increased two folds consequently halving the spatial resolution. </a:t>
                </a:r>
              </a:p>
              <a:p>
                <a:pPr marL="228600" indent="-228600">
                  <a:buAutoNum type="arabicPeriod"/>
                </a:pPr>
                <a:endParaRPr lang="en-US" baseline="0" dirty="0"/>
              </a:p>
              <a:p>
                <a:endParaRPr lang="en-US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sz="1200" i="1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It </a:t>
                </a:r>
                <a:r>
                  <a:rPr lang="en-US" sz="1200" i="1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can be seen that by halving the aperture diameter (doubling the F-number, </a:t>
                </a:r>
                <a:r>
                  <a:rPr lang="en-US" sz="1200" i="0" kern="1200">
                    <a:solidFill>
                      <a:schemeClr val="tx1"/>
                    </a:solidFill>
                    <a:effectLst/>
                    <a:latin typeface="Cambria Math"/>
                    <a:ea typeface="+mn-ea"/>
                    <a:cs typeface="+mn-cs"/>
                  </a:rPr>
                  <a:t>𝐹#</a:t>
                </a:r>
                <a:r>
                  <a:rPr lang="en-US" sz="1200" i="1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) the DOF increased four folds, which are indicated by the red triangle markers on the horizontal axis; however, the diffraction spot-size also increased two folds consequently halving the spatial resolution. </a:t>
                </a:r>
              </a:p>
              <a:p>
                <a:pPr marL="228600" indent="-228600">
                  <a:buAutoNum type="arabicPeriod"/>
                </a:pPr>
                <a:endParaRPr lang="en-US" baseline="0" dirty="0"/>
              </a:p>
              <a:p>
                <a:endParaRPr lang="en-US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F68187-34BA-45B5-B7F4-2D090C69745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7828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/>
              <a:t>Loss of light implying</a:t>
            </a:r>
            <a:r>
              <a:rPr lang="en-US" baseline="0"/>
              <a:t> low SNR</a:t>
            </a:r>
          </a:p>
          <a:p>
            <a:pPr marL="228600" indent="-228600">
              <a:buAutoNum type="arabicPeriod"/>
            </a:pPr>
            <a:r>
              <a:rPr lang="en-US" baseline="0"/>
              <a:t>Loss of optical spatial resolution.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F68187-34BA-45B5-B7F4-2D090C69745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291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That’s</a:t>
            </a:r>
            <a:r>
              <a:rPr lang="en-US" baseline="0"/>
              <a:t> </a:t>
            </a:r>
            <a:r>
              <a:rPr lang="en-US"/>
              <a:t>71 zeros between the decimal point and the one. That’s the probability that</a:t>
            </a:r>
            <a:r>
              <a:rPr lang="en-US" baseline="0"/>
              <a:t> two irises, the colored tissue surrounding the pupils in the eyes, picked at random, will exactly match.  That is how staggeringly unique each iris pattern is … but that’s not all. 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DEB827-5557-4703-80E4-45B219C7034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4932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National Geographic was able to identify and find the real name of the Afghan girl, whose</a:t>
            </a:r>
            <a:r>
              <a:rPr lang="en-US" baseline="0"/>
              <a:t> iconic picture became a symbol for the plight of refugees throughout the world, after 17 years by matching the iris patterns.  That story demonstrates the stability of the iris pattern.</a:t>
            </a:r>
          </a:p>
          <a:p>
            <a:endParaRPr lang="en-US" baseline="0"/>
          </a:p>
          <a:p>
            <a:r>
              <a:rPr lang="en-US" baseline="0"/>
              <a:t>(Her name: Sharbat Gula)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DEB827-5557-4703-80E4-45B219C7034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7959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Since the transparent cornea</a:t>
            </a:r>
            <a:r>
              <a:rPr lang="en-US" baseline="0"/>
              <a:t> covers the iris … it is relatively safe from both accidental and intentional tampering.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DEB827-5557-4703-80E4-45B219C7034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40054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501FF-ABFD-4A20-9D6D-E502A59752B5}" type="datetimeFigureOut">
              <a:rPr lang="en-US" smtClean="0"/>
              <a:t>11/26/2016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5466C-6D01-4B7B-82FE-0060F6C0E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3281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501FF-ABFD-4A20-9D6D-E502A59752B5}" type="datetimeFigureOut">
              <a:rPr lang="en-US" smtClean="0"/>
              <a:t>11/26/2016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5466C-6D01-4B7B-82FE-0060F6C0E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7832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501FF-ABFD-4A20-9D6D-E502A59752B5}" type="datetimeFigureOut">
              <a:rPr lang="en-US" smtClean="0"/>
              <a:t>11/26/2016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5466C-6D01-4B7B-82FE-0060F6C0E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945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501FF-ABFD-4A20-9D6D-E502A59752B5}" type="datetimeFigureOut">
              <a:rPr lang="en-US" smtClean="0"/>
              <a:t>11/26/2016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5466C-6D01-4B7B-82FE-0060F6C0E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9152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501FF-ABFD-4A20-9D6D-E502A59752B5}" type="datetimeFigureOut">
              <a:rPr lang="en-US" smtClean="0"/>
              <a:t>11/26/2016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5466C-6D01-4B7B-82FE-0060F6C0E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6607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501FF-ABFD-4A20-9D6D-E502A59752B5}" type="datetimeFigureOut">
              <a:rPr lang="en-US" smtClean="0"/>
              <a:t>11/26/2016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5466C-6D01-4B7B-82FE-0060F6C0E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51329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501FF-ABFD-4A20-9D6D-E502A59752B5}" type="datetimeFigureOut">
              <a:rPr lang="en-US" smtClean="0"/>
              <a:t>11/26/2016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5466C-6D01-4B7B-82FE-0060F6C0E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1521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501FF-ABFD-4A20-9D6D-E502A59752B5}" type="datetimeFigureOut">
              <a:rPr lang="en-US" smtClean="0"/>
              <a:t>11/26/2016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5466C-6D01-4B7B-82FE-0060F6C0E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9348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501FF-ABFD-4A20-9D6D-E502A59752B5}" type="datetimeFigureOut">
              <a:rPr lang="en-US" smtClean="0"/>
              <a:t>11/26/2016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5466C-6D01-4B7B-82FE-0060F6C0E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1281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501FF-ABFD-4A20-9D6D-E502A59752B5}" type="datetimeFigureOut">
              <a:rPr lang="en-US" smtClean="0"/>
              <a:t>11/26/2016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5466C-6D01-4B7B-82FE-0060F6C0E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6535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501FF-ABFD-4A20-9D6D-E502A59752B5}" type="datetimeFigureOut">
              <a:rPr lang="en-US" smtClean="0"/>
              <a:t>11/26/2016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5466C-6D01-4B7B-82FE-0060F6C0E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53014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9501FF-ABFD-4A20-9D6D-E502A59752B5}" type="datetimeFigureOut">
              <a:rPr lang="en-US" smtClean="0"/>
              <a:t>11/26/2016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95466C-6D01-4B7B-82FE-0060F6C0E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7636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12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8.png"/><Relationship Id="rId5" Type="http://schemas.microsoft.com/office/2007/relationships/hdphoto" Target="../media/hdphoto1.wdp"/><Relationship Id="rId10" Type="http://schemas.openxmlformats.org/officeDocument/2006/relationships/image" Target="../media/image7.png"/><Relationship Id="rId4" Type="http://schemas.openxmlformats.org/officeDocument/2006/relationships/image" Target="../media/image2.png"/><Relationship Id="rId9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wmf"/><Relationship Id="rId13" Type="http://schemas.openxmlformats.org/officeDocument/2006/relationships/oleObject" Target="../embeddings/oleObject3.bin"/><Relationship Id="rId3" Type="http://schemas.openxmlformats.org/officeDocument/2006/relationships/notesSlide" Target="../notesSlides/notesSlide2.xml"/><Relationship Id="rId7" Type="http://schemas.openxmlformats.org/officeDocument/2006/relationships/oleObject" Target="../embeddings/oleObject1.bin"/><Relationship Id="rId12" Type="http://schemas.openxmlformats.org/officeDocument/2006/relationships/image" Target="../media/image15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3.png"/><Relationship Id="rId11" Type="http://schemas.openxmlformats.org/officeDocument/2006/relationships/image" Target="../media/image14.png"/><Relationship Id="rId5" Type="http://schemas.microsoft.com/office/2007/relationships/hdphoto" Target="../media/hdphoto1.wdp"/><Relationship Id="rId10" Type="http://schemas.openxmlformats.org/officeDocument/2006/relationships/image" Target="../media/image12.wmf"/><Relationship Id="rId4" Type="http://schemas.openxmlformats.org/officeDocument/2006/relationships/image" Target="../media/image2.png"/><Relationship Id="rId9" Type="http://schemas.openxmlformats.org/officeDocument/2006/relationships/oleObject" Target="../embeddings/oleObject2.bin"/><Relationship Id="rId14" Type="http://schemas.openxmlformats.org/officeDocument/2006/relationships/oleObject" Target="../embeddings/oleObject4.bin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image" Target="../media/image20.jpeg"/><Relationship Id="rId18" Type="http://schemas.openxmlformats.org/officeDocument/2006/relationships/image" Target="../media/image25.jpeg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image" Target="../media/image19.jpeg"/><Relationship Id="rId17" Type="http://schemas.openxmlformats.org/officeDocument/2006/relationships/image" Target="../media/image24.jpeg"/><Relationship Id="rId2" Type="http://schemas.openxmlformats.org/officeDocument/2006/relationships/tags" Target="../tags/tag2.xml"/><Relationship Id="rId16" Type="http://schemas.openxmlformats.org/officeDocument/2006/relationships/image" Target="../media/image23.jpeg"/><Relationship Id="rId20" Type="http://schemas.openxmlformats.org/officeDocument/2006/relationships/image" Target="../media/image27.jpeg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notesSlide" Target="../notesSlides/notesSlide4.xml"/><Relationship Id="rId5" Type="http://schemas.openxmlformats.org/officeDocument/2006/relationships/tags" Target="../tags/tag5.xml"/><Relationship Id="rId15" Type="http://schemas.openxmlformats.org/officeDocument/2006/relationships/image" Target="../media/image22.jpeg"/><Relationship Id="rId10" Type="http://schemas.openxmlformats.org/officeDocument/2006/relationships/slideLayout" Target="../slideLayouts/slideLayout7.xml"/><Relationship Id="rId19" Type="http://schemas.openxmlformats.org/officeDocument/2006/relationships/image" Target="../media/image26.jpeg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image" Target="../media/image2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microsoft.com/office/2007/relationships/hdphoto" Target="../media/hdphoto2.wdp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39197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4592" y="167635"/>
            <a:ext cx="1049101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b="1">
                <a:solidFill>
                  <a:srgbClr val="FF3F7A"/>
                </a:solidFill>
                <a:latin typeface="Euclid" panose="02020503060505020303" pitchFamily="18" charset="0"/>
              </a:rPr>
              <a:t>The iris pattern is ideal for biometric authentication and recognition  </a:t>
            </a:r>
            <a:endParaRPr lang="en-US" sz="2600" b="1" dirty="0">
              <a:solidFill>
                <a:srgbClr val="FF3F7A"/>
              </a:solidFill>
              <a:latin typeface="Euclid" panose="02020503060505020303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778"/>
          <a:stretch/>
        </p:blipFill>
        <p:spPr>
          <a:xfrm>
            <a:off x="5410098" y="2863274"/>
            <a:ext cx="6380140" cy="58189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429" y="1788013"/>
            <a:ext cx="3469662" cy="331430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TextBox 8"/>
          <p:cNvSpPr txBox="1"/>
          <p:nvPr/>
        </p:nvSpPr>
        <p:spPr>
          <a:xfrm>
            <a:off x="8664818" y="6551547"/>
            <a:ext cx="35378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[Photograph by Dr. Jan Drewes, jandrewes.de]</a:t>
            </a:r>
          </a:p>
        </p:txBody>
      </p:sp>
    </p:spTree>
    <p:extLst>
      <p:ext uri="{BB962C8B-B14F-4D97-AF65-F5344CB8AC3E}">
        <p14:creationId xmlns:p14="http://schemas.microsoft.com/office/powerpoint/2010/main" val="34401018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925" y="697595"/>
            <a:ext cx="7139132" cy="573302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64592" y="167635"/>
            <a:ext cx="368818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b="1">
                <a:solidFill>
                  <a:srgbClr val="FF3F7A"/>
                </a:solidFill>
                <a:latin typeface="Euclid" panose="02020503060505020303" pitchFamily="18" charset="0"/>
              </a:rPr>
              <a:t>Iris recognition pipeline</a:t>
            </a:r>
            <a:endParaRPr lang="en-US" sz="2600" b="1" dirty="0">
              <a:solidFill>
                <a:srgbClr val="FF3F7A"/>
              </a:solidFill>
              <a:latin typeface="Euclid" panose="020205030605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58675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7422424" y="806361"/>
            <a:ext cx="3679825" cy="2436617"/>
            <a:chOff x="6209858" y="955446"/>
            <a:chExt cx="3679825" cy="2436617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149"/>
            <a:stretch/>
          </p:blipFill>
          <p:spPr>
            <a:xfrm>
              <a:off x="6209858" y="1191787"/>
              <a:ext cx="3678547" cy="1856213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7895783" y="1353352"/>
              <a:ext cx="455574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20%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8253695" y="1165178"/>
              <a:ext cx="455574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80%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654023" y="1028700"/>
              <a:ext cx="38183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5%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9057833" y="955446"/>
              <a:ext cx="38183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1%</a:t>
              </a:r>
            </a:p>
          </p:txBody>
        </p:sp>
        <p:cxnSp>
          <p:nvCxnSpPr>
            <p:cNvPr id="31" name="Straight Connector 30"/>
            <p:cNvCxnSpPr/>
            <p:nvPr/>
          </p:nvCxnSpPr>
          <p:spPr>
            <a:xfrm>
              <a:off x="7939339" y="1468829"/>
              <a:ext cx="36794" cy="0"/>
            </a:xfrm>
            <a:prstGeom prst="line">
              <a:avLst/>
            </a:prstGeom>
            <a:ln w="381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 rot="120000" flipH="1">
              <a:off x="7908728" y="1468829"/>
              <a:ext cx="24529" cy="474245"/>
            </a:xfrm>
            <a:prstGeom prst="line">
              <a:avLst/>
            </a:prstGeom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8287350" y="1286510"/>
              <a:ext cx="39469" cy="0"/>
            </a:xfrm>
            <a:prstGeom prst="line">
              <a:avLst/>
            </a:prstGeom>
            <a:ln w="381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rot="120000" flipH="1">
              <a:off x="8251383" y="1286510"/>
              <a:ext cx="26313" cy="685800"/>
            </a:xfrm>
            <a:prstGeom prst="line">
              <a:avLst/>
            </a:prstGeom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8680149" y="1137350"/>
              <a:ext cx="39544" cy="0"/>
            </a:xfrm>
            <a:prstGeom prst="line">
              <a:avLst/>
            </a:prstGeom>
            <a:ln w="381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rot="120000" flipH="1">
              <a:off x="8645083" y="1137350"/>
              <a:ext cx="26363" cy="640080"/>
            </a:xfrm>
            <a:prstGeom prst="line">
              <a:avLst/>
            </a:prstGeom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9085714" y="1077972"/>
              <a:ext cx="36318" cy="0"/>
            </a:xfrm>
            <a:prstGeom prst="line">
              <a:avLst/>
            </a:prstGeom>
            <a:ln w="381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rot="21480000" flipH="1">
              <a:off x="9064504" y="1077972"/>
              <a:ext cx="24212" cy="320040"/>
            </a:xfrm>
            <a:prstGeom prst="line">
              <a:avLst/>
            </a:prstGeom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15"/>
            <p:cNvSpPr/>
            <p:nvPr/>
          </p:nvSpPr>
          <p:spPr>
            <a:xfrm>
              <a:off x="7139117" y="2667000"/>
              <a:ext cx="1676400" cy="76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Connector 16"/>
            <p:cNvCxnSpPr/>
            <p:nvPr/>
          </p:nvCxnSpPr>
          <p:spPr>
            <a:xfrm>
              <a:off x="8789259" y="2590800"/>
              <a:ext cx="0" cy="320040"/>
            </a:xfrm>
            <a:prstGeom prst="line">
              <a:avLst/>
            </a:prstGeom>
            <a:ln w="7620" cap="rnd">
              <a:solidFill>
                <a:schemeClr val="tx1">
                  <a:lumMod val="85000"/>
                  <a:lumOff val="15000"/>
                  <a:alpha val="64000"/>
                </a:schemeClr>
              </a:solidFill>
              <a:prstDash val="sysDash"/>
              <a:headEnd type="triangle" w="sm" len="me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7159682" y="2692400"/>
              <a:ext cx="0" cy="228600"/>
            </a:xfrm>
            <a:prstGeom prst="line">
              <a:avLst/>
            </a:prstGeom>
            <a:ln w="7620" cap="rnd">
              <a:solidFill>
                <a:schemeClr val="tx1">
                  <a:lumMod val="85000"/>
                  <a:lumOff val="15000"/>
                  <a:alpha val="64000"/>
                </a:schemeClr>
              </a:solidFill>
              <a:prstDash val="sysDash"/>
              <a:headEnd type="triangle" w="sm" len="me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7027865" y="2906757"/>
              <a:ext cx="311304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b="1" spc="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agneto" panose="04030805050802020D02" pitchFamily="82" charset="0"/>
                </a:rPr>
                <a:t>C’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7947885" y="2908756"/>
              <a:ext cx="34817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b="1" spc="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agneto" panose="04030805050802020D02" pitchFamily="82" charset="0"/>
                </a:rPr>
                <a:t>A’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8652790" y="2904052"/>
              <a:ext cx="31931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b="1" spc="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agneto" panose="04030805050802020D02" pitchFamily="82" charset="0"/>
                </a:rPr>
                <a:t>B’</a:t>
              </a: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7641783" y="2692400"/>
              <a:ext cx="914400" cy="228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8905433" y="2940050"/>
              <a:ext cx="984250" cy="914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Connector 23"/>
            <p:cNvCxnSpPr/>
            <p:nvPr/>
          </p:nvCxnSpPr>
          <p:spPr>
            <a:xfrm>
              <a:off x="8118033" y="2350008"/>
              <a:ext cx="0" cy="576072"/>
            </a:xfrm>
            <a:prstGeom prst="line">
              <a:avLst/>
            </a:prstGeom>
            <a:ln w="7620" cap="rnd">
              <a:solidFill>
                <a:schemeClr val="tx1">
                  <a:lumMod val="85000"/>
                  <a:lumOff val="15000"/>
                  <a:alpha val="64000"/>
                </a:schemeClr>
              </a:solidFill>
              <a:prstDash val="sysDash"/>
              <a:headEnd type="triangle" w="sm" len="me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" name="Rectangle 103"/>
            <p:cNvSpPr/>
            <p:nvPr/>
          </p:nvSpPr>
          <p:spPr>
            <a:xfrm>
              <a:off x="7177190" y="3053509"/>
              <a:ext cx="180690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>
                  <a:solidFill>
                    <a:srgbClr val="FE3288"/>
                  </a:solidFill>
                </a:rPr>
                <a:t>▴</a:t>
              </a:r>
              <a:r>
                <a:rPr lang="en-US" sz="1600" dirty="0">
                  <a:solidFill>
                    <a:schemeClr val="accent1">
                      <a:lumMod val="75000"/>
                    </a:schemeClr>
                  </a:solidFill>
                </a:rPr>
                <a:t> </a:t>
              </a:r>
              <a:r>
                <a:rPr lang="en-US" sz="16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Narrow" panose="020B0606020202030204" pitchFamily="34" charset="0"/>
                </a:rPr>
                <a:t>3D Incoherent PSF </a:t>
              </a:r>
              <a:endParaRPr lang="en-US" sz="1600" i="1" baseline="30000" dirty="0">
                <a:solidFill>
                  <a:schemeClr val="accent1">
                    <a:lumMod val="75000"/>
                  </a:schemeClr>
                </a:solidFill>
                <a:latin typeface="Arial Narrow" panose="020B0606020202030204" pitchFamily="34" charset="0"/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410793" y="977349"/>
            <a:ext cx="5418152" cy="3128895"/>
            <a:chOff x="828233" y="1066800"/>
            <a:chExt cx="5418152" cy="3128895"/>
          </a:xfrm>
        </p:grpSpPr>
        <p:pic>
          <p:nvPicPr>
            <p:cNvPr id="44" name="Picture 43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98499" l="6015" r="96241">
                          <a14:foregroundMark x1="43985" y1="5658" x2="49624" y2="13857"/>
                          <a14:foregroundMark x1="47368" y1="16975" x2="49624" y2="30023"/>
                          <a14:foregroundMark x1="60526" y1="24134" x2="53759" y2="37182"/>
                          <a14:foregroundMark x1="20301" y1="35797" x2="16917" y2="48152"/>
                          <a14:foregroundMark x1="59398" y1="43995" x2="68421" y2="76674"/>
                          <a14:foregroundMark x1="14662" y1="51617" x2="15789" y2="56005"/>
                          <a14:foregroundMark x1="41729" y1="51963" x2="38346" y2="75982"/>
                          <a14:foregroundMark x1="34962" y1="94804" x2="46241" y2="90993"/>
                          <a14:foregroundMark x1="69549" y1="95843" x2="77444" y2="93418"/>
                          <a14:foregroundMark x1="72932" y1="19400" x2="83083" y2="31640"/>
                          <a14:foregroundMark x1="81955" y1="31986" x2="84211" y2="37875"/>
                          <a14:foregroundMark x1="74060" y1="20323" x2="79699" y2="21016"/>
                          <a14:foregroundMark x1="83459" y1="51501" x2="82707" y2="54388"/>
                          <a14:foregroundMark x1="79699" y1="55081" x2="76692" y2="56351"/>
                          <a14:foregroundMark x1="91729" y1="36721" x2="91729" y2="40531"/>
                          <a14:foregroundMark x1="22932" y1="53349" x2="22180" y2="54965"/>
                          <a14:foregroundMark x1="82331" y1="21709" x2="81955" y2="22171"/>
                          <a14:foregroundMark x1="42105" y1="17321" x2="39098" y2="18014"/>
                          <a14:foregroundMark x1="16541" y1="36143" x2="16541" y2="37644"/>
                          <a14:backgroundMark x1="36090" y1="34296" x2="36090" y2="34296"/>
                          <a14:backgroundMark x1="74060" y1="37529" x2="74060" y2="37529"/>
                          <a14:backgroundMark x1="70301" y1="33372" x2="70301" y2="33372"/>
                          <a14:backgroundMark x1="74060" y1="39607" x2="74060" y2="39607"/>
                          <a14:backgroundMark x1="74436" y1="41801" x2="74436" y2="41801"/>
                          <a14:backgroundMark x1="74436" y1="42610" x2="74436" y2="4261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828233" y="1799196"/>
              <a:ext cx="547207" cy="1637429"/>
            </a:xfrm>
            <a:prstGeom prst="rect">
              <a:avLst/>
            </a:prstGeom>
          </p:spPr>
        </p:pic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98499" l="6015" r="96241">
                          <a14:foregroundMark x1="43985" y1="5658" x2="49624" y2="13857"/>
                          <a14:foregroundMark x1="47368" y1="16975" x2="49624" y2="30023"/>
                          <a14:foregroundMark x1="60526" y1="24134" x2="53759" y2="37182"/>
                          <a14:foregroundMark x1="20301" y1="35797" x2="16917" y2="48152"/>
                          <a14:foregroundMark x1="59398" y1="43995" x2="68421" y2="76674"/>
                          <a14:foregroundMark x1="14662" y1="51617" x2="15789" y2="56005"/>
                          <a14:foregroundMark x1="41729" y1="51963" x2="38346" y2="75982"/>
                          <a14:foregroundMark x1="34962" y1="94804" x2="46241" y2="90993"/>
                          <a14:foregroundMark x1="69549" y1="95843" x2="77444" y2="93418"/>
                          <a14:foregroundMark x1="72932" y1="19400" x2="83083" y2="31640"/>
                          <a14:foregroundMark x1="81955" y1="31986" x2="84211" y2="37875"/>
                          <a14:foregroundMark x1="74060" y1="20323" x2="79699" y2="21016"/>
                          <a14:foregroundMark x1="83459" y1="51501" x2="82707" y2="54388"/>
                          <a14:foregroundMark x1="79699" y1="55081" x2="76692" y2="56351"/>
                          <a14:foregroundMark x1="91729" y1="36721" x2="91729" y2="40531"/>
                          <a14:foregroundMark x1="22932" y1="53349" x2="22180" y2="54965"/>
                          <a14:foregroundMark x1="82331" y1="21709" x2="81955" y2="22171"/>
                          <a14:foregroundMark x1="42105" y1="17321" x2="39098" y2="18014"/>
                          <a14:foregroundMark x1="16541" y1="36143" x2="16541" y2="37644"/>
                          <a14:backgroundMark x1="36090" y1="34296" x2="36090" y2="34296"/>
                          <a14:backgroundMark x1="74060" y1="37529" x2="74060" y2="37529"/>
                          <a14:backgroundMark x1="70301" y1="33372" x2="70301" y2="33372"/>
                          <a14:backgroundMark x1="74060" y1="39607" x2="74060" y2="39607"/>
                          <a14:backgroundMark x1="74436" y1="41801" x2="74436" y2="41801"/>
                          <a14:backgroundMark x1="74436" y1="42610" x2="74436" y2="4261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454783" y="1790705"/>
              <a:ext cx="547207" cy="1637429"/>
            </a:xfrm>
            <a:prstGeom prst="rect">
              <a:avLst/>
            </a:prstGeom>
          </p:spPr>
        </p:pic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98499" l="6015" r="96241">
                          <a14:foregroundMark x1="43985" y1="5658" x2="49624" y2="13857"/>
                          <a14:foregroundMark x1="47368" y1="16975" x2="49624" y2="30023"/>
                          <a14:foregroundMark x1="60526" y1="24134" x2="53759" y2="37182"/>
                          <a14:foregroundMark x1="20301" y1="35797" x2="16917" y2="48152"/>
                          <a14:foregroundMark x1="59398" y1="43995" x2="68421" y2="76674"/>
                          <a14:foregroundMark x1="14662" y1="51617" x2="15789" y2="56005"/>
                          <a14:foregroundMark x1="41729" y1="51963" x2="38346" y2="75982"/>
                          <a14:foregroundMark x1="34962" y1="94804" x2="46241" y2="90993"/>
                          <a14:foregroundMark x1="69549" y1="95843" x2="77444" y2="93418"/>
                          <a14:foregroundMark x1="72932" y1="19400" x2="83083" y2="31640"/>
                          <a14:foregroundMark x1="81955" y1="31986" x2="84211" y2="37875"/>
                          <a14:foregroundMark x1="74060" y1="20323" x2="79699" y2="21016"/>
                          <a14:foregroundMark x1="83459" y1="51501" x2="82707" y2="54388"/>
                          <a14:foregroundMark x1="79699" y1="55081" x2="76692" y2="56351"/>
                          <a14:foregroundMark x1="91729" y1="36721" x2="91729" y2="40531"/>
                          <a14:foregroundMark x1="22932" y1="53349" x2="22180" y2="54965"/>
                          <a14:foregroundMark x1="82331" y1="21709" x2="81955" y2="22171"/>
                          <a14:foregroundMark x1="42105" y1="17321" x2="39098" y2="18014"/>
                          <a14:foregroundMark x1="16541" y1="36143" x2="16541" y2="37644"/>
                          <a14:backgroundMark x1="36090" y1="34296" x2="36090" y2="34296"/>
                          <a14:backgroundMark x1="74060" y1="37529" x2="74060" y2="37529"/>
                          <a14:backgroundMark x1="70301" y1="33372" x2="70301" y2="33372"/>
                          <a14:backgroundMark x1="74060" y1="39607" x2="74060" y2="39607"/>
                          <a14:backgroundMark x1="74436" y1="41801" x2="74436" y2="41801"/>
                          <a14:backgroundMark x1="74436" y1="42610" x2="74436" y2="4261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2165071" y="1797865"/>
              <a:ext cx="547207" cy="1637429"/>
            </a:xfrm>
            <a:prstGeom prst="rect">
              <a:avLst/>
            </a:prstGeom>
          </p:spPr>
        </p:pic>
        <p:cxnSp>
          <p:nvCxnSpPr>
            <p:cNvPr id="48" name="Straight Connector 47"/>
            <p:cNvCxnSpPr>
              <a:stCxn id="76" idx="2"/>
              <a:endCxn id="67" idx="4"/>
            </p:cNvCxnSpPr>
            <p:nvPr/>
          </p:nvCxnSpPr>
          <p:spPr>
            <a:xfrm>
              <a:off x="2426297" y="1958816"/>
              <a:ext cx="2833649" cy="572793"/>
            </a:xfrm>
            <a:prstGeom prst="line">
              <a:avLst/>
            </a:prstGeom>
            <a:ln w="9525">
              <a:solidFill>
                <a:srgbClr val="0EB5F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>
              <a:stCxn id="77" idx="2"/>
              <a:endCxn id="67" idx="4"/>
            </p:cNvCxnSpPr>
            <p:nvPr/>
          </p:nvCxnSpPr>
          <p:spPr>
            <a:xfrm>
              <a:off x="1129906" y="1960531"/>
              <a:ext cx="4130040" cy="571078"/>
            </a:xfrm>
            <a:prstGeom prst="line">
              <a:avLst/>
            </a:prstGeom>
            <a:ln w="9525">
              <a:solidFill>
                <a:srgbClr val="FF3B3B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>
              <a:cxnSpLocks/>
              <a:stCxn id="67" idx="4"/>
              <a:endCxn id="62" idx="6"/>
            </p:cNvCxnSpPr>
            <p:nvPr/>
          </p:nvCxnSpPr>
          <p:spPr>
            <a:xfrm flipV="1">
              <a:off x="5259946" y="2077216"/>
              <a:ext cx="974406" cy="454393"/>
            </a:xfrm>
            <a:prstGeom prst="line">
              <a:avLst/>
            </a:prstGeom>
            <a:ln w="9525">
              <a:solidFill>
                <a:srgbClr val="0EB5F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stCxn id="67" idx="4"/>
              <a:endCxn id="65" idx="6"/>
            </p:cNvCxnSpPr>
            <p:nvPr/>
          </p:nvCxnSpPr>
          <p:spPr>
            <a:xfrm flipV="1">
              <a:off x="5259946" y="1891474"/>
              <a:ext cx="972025" cy="640135"/>
            </a:xfrm>
            <a:prstGeom prst="line">
              <a:avLst/>
            </a:prstGeom>
            <a:ln w="9525">
              <a:solidFill>
                <a:srgbClr val="FF3B3B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>
              <a:cxnSpLocks/>
              <a:stCxn id="67" idx="0"/>
              <a:endCxn id="64" idx="5"/>
            </p:cNvCxnSpPr>
            <p:nvPr/>
          </p:nvCxnSpPr>
          <p:spPr>
            <a:xfrm>
              <a:off x="5259946" y="1390438"/>
              <a:ext cx="965330" cy="450524"/>
            </a:xfrm>
            <a:prstGeom prst="line">
              <a:avLst/>
            </a:prstGeom>
            <a:ln w="9525">
              <a:solidFill>
                <a:srgbClr val="0EB5F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>
              <a:stCxn id="67" idx="0"/>
              <a:endCxn id="63" idx="5"/>
            </p:cNvCxnSpPr>
            <p:nvPr/>
          </p:nvCxnSpPr>
          <p:spPr>
            <a:xfrm>
              <a:off x="5259946" y="1390438"/>
              <a:ext cx="965330" cy="633885"/>
            </a:xfrm>
            <a:prstGeom prst="line">
              <a:avLst/>
            </a:prstGeom>
            <a:ln w="9525">
              <a:solidFill>
                <a:srgbClr val="FF3B3B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>
              <a:stCxn id="76" idx="2"/>
              <a:endCxn id="67" idx="0"/>
            </p:cNvCxnSpPr>
            <p:nvPr/>
          </p:nvCxnSpPr>
          <p:spPr>
            <a:xfrm flipV="1">
              <a:off x="2426297" y="1390438"/>
              <a:ext cx="2833649" cy="568378"/>
            </a:xfrm>
            <a:prstGeom prst="line">
              <a:avLst/>
            </a:prstGeom>
            <a:ln w="9525">
              <a:solidFill>
                <a:srgbClr val="0EB5F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stCxn id="77" idx="2"/>
              <a:endCxn id="67" idx="0"/>
            </p:cNvCxnSpPr>
            <p:nvPr/>
          </p:nvCxnSpPr>
          <p:spPr>
            <a:xfrm flipV="1">
              <a:off x="1129906" y="1390438"/>
              <a:ext cx="4130040" cy="570093"/>
            </a:xfrm>
            <a:prstGeom prst="line">
              <a:avLst/>
            </a:prstGeom>
            <a:ln w="9525">
              <a:solidFill>
                <a:srgbClr val="FF3B3B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>
              <a:stCxn id="75" idx="2"/>
              <a:endCxn id="67" idx="0"/>
            </p:cNvCxnSpPr>
            <p:nvPr/>
          </p:nvCxnSpPr>
          <p:spPr>
            <a:xfrm flipV="1">
              <a:off x="1739506" y="1390438"/>
              <a:ext cx="3520440" cy="567712"/>
            </a:xfrm>
            <a:prstGeom prst="line">
              <a:avLst/>
            </a:prstGeom>
            <a:ln w="9525">
              <a:solidFill>
                <a:schemeClr val="tx1">
                  <a:lumMod val="95000"/>
                  <a:lumOff val="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>
              <a:stCxn id="75" idx="2"/>
              <a:endCxn id="67" idx="4"/>
            </p:cNvCxnSpPr>
            <p:nvPr/>
          </p:nvCxnSpPr>
          <p:spPr>
            <a:xfrm>
              <a:off x="1739506" y="1958150"/>
              <a:ext cx="3520440" cy="573459"/>
            </a:xfrm>
            <a:prstGeom prst="line">
              <a:avLst/>
            </a:prstGeom>
            <a:ln w="9525">
              <a:solidFill>
                <a:schemeClr val="tx1">
                  <a:lumMod val="95000"/>
                  <a:lumOff val="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>
              <a:off x="1114666" y="1958862"/>
              <a:ext cx="5120640" cy="2282"/>
            </a:xfrm>
            <a:prstGeom prst="line">
              <a:avLst/>
            </a:prstGeom>
            <a:ln w="6350">
              <a:solidFill>
                <a:schemeClr val="bg1">
                  <a:lumMod val="65000"/>
                  <a:alpha val="47000"/>
                </a:scheme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>
              <a:stCxn id="67" idx="0"/>
              <a:endCxn id="60" idx="6"/>
            </p:cNvCxnSpPr>
            <p:nvPr/>
          </p:nvCxnSpPr>
          <p:spPr>
            <a:xfrm>
              <a:off x="5259946" y="1390438"/>
              <a:ext cx="972025" cy="567712"/>
            </a:xfrm>
            <a:prstGeom prst="line">
              <a:avLst/>
            </a:prstGeom>
            <a:ln w="9525">
              <a:solidFill>
                <a:schemeClr val="tx1">
                  <a:lumMod val="95000"/>
                  <a:lumOff val="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Oval 59"/>
            <p:cNvSpPr/>
            <p:nvPr/>
          </p:nvSpPr>
          <p:spPr>
            <a:xfrm>
              <a:off x="6186252" y="1935290"/>
              <a:ext cx="45719" cy="45719"/>
            </a:xfrm>
            <a:prstGeom prst="ellipse">
              <a:avLst/>
            </a:prstGeom>
            <a:solidFill>
              <a:schemeClr val="accent1">
                <a:alpha val="0"/>
              </a:schemeClr>
            </a:solidFill>
            <a:ln>
              <a:solidFill>
                <a:schemeClr val="accent1">
                  <a:shade val="50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1" name="Straight Connector 60"/>
            <p:cNvCxnSpPr>
              <a:stCxn id="67" idx="4"/>
              <a:endCxn id="60" idx="6"/>
            </p:cNvCxnSpPr>
            <p:nvPr/>
          </p:nvCxnSpPr>
          <p:spPr>
            <a:xfrm flipV="1">
              <a:off x="5259946" y="1958150"/>
              <a:ext cx="972025" cy="573459"/>
            </a:xfrm>
            <a:prstGeom prst="line">
              <a:avLst/>
            </a:prstGeom>
            <a:ln w="9525">
              <a:solidFill>
                <a:schemeClr val="tx1">
                  <a:lumMod val="95000"/>
                  <a:lumOff val="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Oval 61"/>
            <p:cNvSpPr/>
            <p:nvPr/>
          </p:nvSpPr>
          <p:spPr>
            <a:xfrm>
              <a:off x="6188633" y="2054356"/>
              <a:ext cx="45719" cy="45719"/>
            </a:xfrm>
            <a:prstGeom prst="ellipse">
              <a:avLst/>
            </a:prstGeom>
            <a:solidFill>
              <a:schemeClr val="accent1">
                <a:alpha val="0"/>
              </a:schemeClr>
            </a:solidFill>
            <a:ln>
              <a:solidFill>
                <a:schemeClr val="accent1">
                  <a:shade val="50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/>
            <p:cNvSpPr/>
            <p:nvPr/>
          </p:nvSpPr>
          <p:spPr>
            <a:xfrm>
              <a:off x="6186252" y="1985299"/>
              <a:ext cx="45719" cy="45719"/>
            </a:xfrm>
            <a:prstGeom prst="ellipse">
              <a:avLst/>
            </a:prstGeom>
            <a:solidFill>
              <a:schemeClr val="accent1">
                <a:alpha val="0"/>
              </a:schemeClr>
            </a:solidFill>
            <a:ln>
              <a:solidFill>
                <a:schemeClr val="accent1">
                  <a:shade val="50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/>
            <p:cNvSpPr/>
            <p:nvPr/>
          </p:nvSpPr>
          <p:spPr>
            <a:xfrm>
              <a:off x="6186252" y="1801938"/>
              <a:ext cx="45719" cy="45719"/>
            </a:xfrm>
            <a:prstGeom prst="ellipse">
              <a:avLst/>
            </a:prstGeom>
            <a:solidFill>
              <a:schemeClr val="accent1">
                <a:alpha val="0"/>
              </a:schemeClr>
            </a:solidFill>
            <a:ln>
              <a:solidFill>
                <a:schemeClr val="accent1">
                  <a:shade val="50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/>
            <p:cNvSpPr/>
            <p:nvPr/>
          </p:nvSpPr>
          <p:spPr>
            <a:xfrm>
              <a:off x="6186252" y="1868614"/>
              <a:ext cx="45719" cy="45719"/>
            </a:xfrm>
            <a:prstGeom prst="ellipse">
              <a:avLst/>
            </a:prstGeom>
            <a:solidFill>
              <a:schemeClr val="accent1">
                <a:alpha val="0"/>
              </a:schemeClr>
            </a:solidFill>
            <a:ln>
              <a:solidFill>
                <a:schemeClr val="accent1">
                  <a:shade val="50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6" name="Straight Connector 65"/>
            <p:cNvCxnSpPr/>
            <p:nvPr/>
          </p:nvCxnSpPr>
          <p:spPr>
            <a:xfrm>
              <a:off x="6240572" y="1333500"/>
              <a:ext cx="0" cy="1300935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Oval 66"/>
            <p:cNvSpPr/>
            <p:nvPr/>
          </p:nvSpPr>
          <p:spPr>
            <a:xfrm>
              <a:off x="5122786" y="1390438"/>
              <a:ext cx="274320" cy="1141171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56000"/>
                    <a:lumOff val="44000"/>
                    <a:alpha val="79000"/>
                  </a:schemeClr>
                </a:gs>
                <a:gs pos="41000">
                  <a:srgbClr val="0099FF">
                    <a:alpha val="90980"/>
                    <a:lumMod val="82000"/>
                  </a:srgbClr>
                </a:gs>
                <a:gs pos="100000">
                  <a:srgbClr val="0000FF">
                    <a:alpha val="92941"/>
                    <a:lumMod val="77000"/>
                    <a:lumOff val="23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scene3d>
              <a:camera prst="orthographicFront"/>
              <a:lightRig rig="threePt" dir="t"/>
            </a:scene3d>
            <a:sp3d prstMaterial="clear">
              <a:bevelT w="139700" h="158750"/>
              <a:bevelB w="127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8" name="Straight Connector 67"/>
            <p:cNvCxnSpPr/>
            <p:nvPr/>
          </p:nvCxnSpPr>
          <p:spPr>
            <a:xfrm>
              <a:off x="1762510" y="1281132"/>
              <a:ext cx="3502152" cy="0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  <a:headEnd type="arrow" w="sm" len="sm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TextBox 68"/>
            <p:cNvSpPr txBox="1"/>
            <p:nvPr/>
          </p:nvSpPr>
          <p:spPr>
            <a:xfrm>
              <a:off x="3237562" y="1066800"/>
              <a:ext cx="70724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ea typeface="Verdana" panose="020B0604030504040204" pitchFamily="34" charset="0"/>
                  <a:cs typeface="Times New Roman" panose="02020603050405020304" pitchFamily="18" charset="0"/>
                </a:rPr>
                <a:t>1300 </a:t>
              </a:r>
              <a:r>
                <a:rPr lang="en-US" sz="1100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ea typeface="Verdana" panose="020B0604030504040204" pitchFamily="34" charset="0"/>
                  <a:cs typeface="Times New Roman" panose="02020603050405020304" pitchFamily="18" charset="0"/>
                </a:rPr>
                <a:t>mm</a:t>
              </a: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5433342" y="1076325"/>
              <a:ext cx="81304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ea typeface="Verdana" panose="020B0604030504040204" pitchFamily="34" charset="0"/>
                  <a:cs typeface="Times New Roman" panose="02020603050405020304" pitchFamily="18" charset="0"/>
                </a:rPr>
                <a:t>108.33 </a:t>
              </a:r>
              <a:r>
                <a:rPr lang="en-US" sz="1100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ea typeface="Verdana" panose="020B0604030504040204" pitchFamily="34" charset="0"/>
                  <a:cs typeface="Times New Roman" panose="02020603050405020304" pitchFamily="18" charset="0"/>
                </a:rPr>
                <a:t>mm</a:t>
              </a:r>
            </a:p>
          </p:txBody>
        </p:sp>
        <p:cxnSp>
          <p:nvCxnSpPr>
            <p:cNvPr id="71" name="Straight Connector 70"/>
            <p:cNvCxnSpPr/>
            <p:nvPr/>
          </p:nvCxnSpPr>
          <p:spPr>
            <a:xfrm>
              <a:off x="5261772" y="1239471"/>
              <a:ext cx="0" cy="91440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>
              <a:off x="5257916" y="1281132"/>
              <a:ext cx="978408" cy="0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  <a:headEnd type="arrow" w="sm" len="sm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Rectangle 84"/>
            <p:cNvSpPr/>
            <p:nvPr/>
          </p:nvSpPr>
          <p:spPr>
            <a:xfrm rot="1980000">
              <a:off x="3602049" y="1909095"/>
              <a:ext cx="45720" cy="914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6" name="Straight Connector 85"/>
            <p:cNvCxnSpPr/>
            <p:nvPr/>
          </p:nvCxnSpPr>
          <p:spPr>
            <a:xfrm rot="1980000">
              <a:off x="3595776" y="1893695"/>
              <a:ext cx="0" cy="128016"/>
            </a:xfrm>
            <a:prstGeom prst="line">
              <a:avLst/>
            </a:prstGeom>
            <a:ln w="7620" cap="rnd">
              <a:solidFill>
                <a:srgbClr val="A5A5A5">
                  <a:alpha val="66000"/>
                </a:srgb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/>
            <p:nvPr/>
          </p:nvCxnSpPr>
          <p:spPr>
            <a:xfrm rot="1980000">
              <a:off x="3645945" y="1899346"/>
              <a:ext cx="0" cy="128016"/>
            </a:xfrm>
            <a:prstGeom prst="line">
              <a:avLst/>
            </a:prstGeom>
            <a:ln w="7620" cap="rnd">
              <a:solidFill>
                <a:srgbClr val="A5A5A5">
                  <a:alpha val="66000"/>
                </a:srgb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4" name="TextBox 73"/>
            <p:cNvSpPr txBox="1"/>
            <p:nvPr/>
          </p:nvSpPr>
          <p:spPr>
            <a:xfrm>
              <a:off x="4257770" y="1767662"/>
              <a:ext cx="96051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100 </a:t>
              </a:r>
              <a:r>
                <a:rPr lang="en-US" sz="1100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mm</a:t>
              </a:r>
              <a:r>
                <a:rPr lang="en-US" sz="11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, F/5  </a:t>
              </a:r>
              <a:endPara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75" name="Oval 74"/>
            <p:cNvSpPr/>
            <p:nvPr/>
          </p:nvSpPr>
          <p:spPr>
            <a:xfrm>
              <a:off x="1739506" y="1935290"/>
              <a:ext cx="45719" cy="45719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15875">
              <a:solidFill>
                <a:schemeClr val="tx1">
                  <a:lumMod val="75000"/>
                  <a:lumOff val="25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/>
            <p:cNvSpPr/>
            <p:nvPr/>
          </p:nvSpPr>
          <p:spPr>
            <a:xfrm>
              <a:off x="2426297" y="1935497"/>
              <a:ext cx="45719" cy="46638"/>
            </a:xfrm>
            <a:prstGeom prst="ellipse">
              <a:avLst/>
            </a:prstGeom>
            <a:solidFill>
              <a:srgbClr val="0EB5F0"/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/>
            <p:cNvSpPr/>
            <p:nvPr/>
          </p:nvSpPr>
          <p:spPr>
            <a:xfrm>
              <a:off x="1129906" y="1937671"/>
              <a:ext cx="45719" cy="45719"/>
            </a:xfrm>
            <a:prstGeom prst="ellipse">
              <a:avLst/>
            </a:prstGeom>
            <a:solidFill>
              <a:srgbClr val="FF3B3B"/>
            </a:solidFill>
            <a:ln w="15875">
              <a:solidFill>
                <a:schemeClr val="tx1">
                  <a:lumMod val="75000"/>
                  <a:lumOff val="25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Isosceles Triangle 77"/>
            <p:cNvSpPr>
              <a:spLocks noChangeAspect="1"/>
            </p:cNvSpPr>
            <p:nvPr/>
          </p:nvSpPr>
          <p:spPr>
            <a:xfrm rot="4980000">
              <a:off x="1977516" y="1807265"/>
              <a:ext cx="50122" cy="60148"/>
            </a:xfrm>
            <a:prstGeom prst="triangle">
              <a:avLst/>
            </a:prstGeom>
            <a:solidFill>
              <a:schemeClr val="bg1"/>
            </a:solidFill>
            <a:ln w="9525">
              <a:solidFill>
                <a:srgbClr val="FF3B3B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Isosceles Triangle 78"/>
            <p:cNvSpPr>
              <a:spLocks noChangeAspect="1"/>
            </p:cNvSpPr>
            <p:nvPr/>
          </p:nvSpPr>
          <p:spPr>
            <a:xfrm rot="6000000">
              <a:off x="1978580" y="2047517"/>
              <a:ext cx="50122" cy="60148"/>
            </a:xfrm>
            <a:prstGeom prst="triangle">
              <a:avLst/>
            </a:prstGeom>
            <a:solidFill>
              <a:schemeClr val="bg1"/>
            </a:solidFill>
            <a:ln w="9525">
              <a:solidFill>
                <a:srgbClr val="FF3B3B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Isosceles Triangle 79"/>
            <p:cNvSpPr>
              <a:spLocks noChangeAspect="1"/>
            </p:cNvSpPr>
            <p:nvPr/>
          </p:nvSpPr>
          <p:spPr>
            <a:xfrm rot="4680000">
              <a:off x="2798814" y="1847927"/>
              <a:ext cx="50122" cy="60148"/>
            </a:xfrm>
            <a:prstGeom prst="triangle">
              <a:avLst/>
            </a:prstGeom>
            <a:solidFill>
              <a:schemeClr val="bg1"/>
            </a:solidFill>
            <a:ln w="9525">
              <a:solidFill>
                <a:srgbClr val="0EB5F0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Isosceles Triangle 80"/>
            <p:cNvSpPr>
              <a:spLocks noChangeAspect="1"/>
            </p:cNvSpPr>
            <p:nvPr/>
          </p:nvSpPr>
          <p:spPr>
            <a:xfrm rot="6000000">
              <a:off x="2798155" y="2011727"/>
              <a:ext cx="50122" cy="60148"/>
            </a:xfrm>
            <a:prstGeom prst="triangle">
              <a:avLst/>
            </a:prstGeom>
            <a:solidFill>
              <a:schemeClr val="bg1"/>
            </a:solidFill>
            <a:ln w="9525">
              <a:solidFill>
                <a:srgbClr val="0EB5F0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Isosceles Triangle 81"/>
            <p:cNvSpPr>
              <a:spLocks noChangeAspect="1"/>
            </p:cNvSpPr>
            <p:nvPr/>
          </p:nvSpPr>
          <p:spPr>
            <a:xfrm rot="4920000">
              <a:off x="2203789" y="1849712"/>
              <a:ext cx="50122" cy="60148"/>
            </a:xfrm>
            <a:prstGeom prst="triangle">
              <a:avLst/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Isosceles Triangle 82"/>
            <p:cNvSpPr>
              <a:spLocks noChangeAspect="1"/>
            </p:cNvSpPr>
            <p:nvPr/>
          </p:nvSpPr>
          <p:spPr>
            <a:xfrm rot="5880000">
              <a:off x="2203789" y="2007628"/>
              <a:ext cx="50122" cy="60148"/>
            </a:xfrm>
            <a:prstGeom prst="triangle">
              <a:avLst/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4" name="Straight Connector 83"/>
            <p:cNvCxnSpPr/>
            <p:nvPr/>
          </p:nvCxnSpPr>
          <p:spPr>
            <a:xfrm>
              <a:off x="6238428" y="1233160"/>
              <a:ext cx="0" cy="91440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TextBox 88"/>
            <p:cNvSpPr txBox="1"/>
            <p:nvPr/>
          </p:nvSpPr>
          <p:spPr>
            <a:xfrm>
              <a:off x="2307270" y="1524000"/>
              <a:ext cx="26161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agneto" panose="04030805050802020D02" pitchFamily="82" charset="0"/>
                </a:rPr>
                <a:t>C</a:t>
              </a:r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1610535" y="1524000"/>
              <a:ext cx="29848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80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Magneto" panose="04030805050802020D02" pitchFamily="82" charset="0"/>
                </a:defRPr>
              </a:lvl1pPr>
            </a:lstStyle>
            <a:p>
              <a:r>
                <a: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A</a:t>
              </a:r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1028253" y="1524000"/>
              <a:ext cx="26962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80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Magneto" panose="04030805050802020D02" pitchFamily="82" charset="0"/>
                </a:defRPr>
              </a:lvl1pPr>
            </a:lstStyle>
            <a:p>
              <a:r>
                <a:rPr lang="en-US" dirty="0"/>
                <a:t>B</a:t>
              </a:r>
            </a:p>
          </p:txBody>
        </p:sp>
        <p:cxnSp>
          <p:nvCxnSpPr>
            <p:cNvPr id="93" name="Straight Connector 92"/>
            <p:cNvCxnSpPr/>
            <p:nvPr/>
          </p:nvCxnSpPr>
          <p:spPr>
            <a:xfrm>
              <a:off x="1762510" y="1247775"/>
              <a:ext cx="0" cy="228600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/>
            <p:nvPr/>
          </p:nvCxnSpPr>
          <p:spPr>
            <a:xfrm>
              <a:off x="1768261" y="1448239"/>
              <a:ext cx="685800" cy="0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  <a:headEnd type="arrow" w="sm" len="sm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/>
            <p:nvPr/>
          </p:nvCxnSpPr>
          <p:spPr>
            <a:xfrm>
              <a:off x="1165849" y="1448239"/>
              <a:ext cx="594360" cy="0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  <a:headEnd type="arrow" w="sm" len="sm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/>
            <p:cNvCxnSpPr/>
            <p:nvPr/>
          </p:nvCxnSpPr>
          <p:spPr>
            <a:xfrm>
              <a:off x="2456064" y="1402519"/>
              <a:ext cx="0" cy="91440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/>
            <p:nvPr/>
          </p:nvCxnSpPr>
          <p:spPr>
            <a:xfrm>
              <a:off x="1165849" y="1402519"/>
              <a:ext cx="0" cy="91440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TextBox 97"/>
            <p:cNvSpPr txBox="1"/>
            <p:nvPr/>
          </p:nvSpPr>
          <p:spPr>
            <a:xfrm>
              <a:off x="1197627" y="1247775"/>
              <a:ext cx="56618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ea typeface="Verdana" panose="020B0604030504040204" pitchFamily="34" charset="0"/>
                  <a:cs typeface="Times New Roman" panose="02020603050405020304" pitchFamily="18" charset="0"/>
                </a:rPr>
                <a:t>18 </a:t>
              </a:r>
              <a:r>
                <a:rPr lang="en-US" sz="1100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ea typeface="Verdana" panose="020B0604030504040204" pitchFamily="34" charset="0"/>
                  <a:cs typeface="Times New Roman" panose="02020603050405020304" pitchFamily="18" charset="0"/>
                </a:rPr>
                <a:t>mm</a:t>
              </a:r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1843092" y="1247775"/>
              <a:ext cx="56618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ea typeface="Verdana" panose="020B0604030504040204" pitchFamily="34" charset="0"/>
                  <a:cs typeface="Times New Roman" panose="02020603050405020304" pitchFamily="18" charset="0"/>
                </a:rPr>
                <a:t>25 </a:t>
              </a:r>
              <a:r>
                <a:rPr lang="en-US" sz="1100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ea typeface="Verdana" panose="020B0604030504040204" pitchFamily="34" charset="0"/>
                  <a:cs typeface="Times New Roman" panose="02020603050405020304" pitchFamily="18" charset="0"/>
                </a:rPr>
                <a:t>mm</a:t>
              </a:r>
            </a:p>
          </p:txBody>
        </p:sp>
        <p:sp>
          <p:nvSpPr>
            <p:cNvPr id="101" name="Right Bracket 100"/>
            <p:cNvSpPr/>
            <p:nvPr/>
          </p:nvSpPr>
          <p:spPr>
            <a:xfrm rot="5400000">
              <a:off x="1664872" y="3169822"/>
              <a:ext cx="91440" cy="640080"/>
            </a:xfrm>
            <a:prstGeom prst="rightBracket">
              <a:avLst/>
            </a:prstGeom>
            <a:ln w="12700">
              <a:solidFill>
                <a:srgbClr val="E22B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1431923" y="3505200"/>
              <a:ext cx="5854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DOF</a:t>
              </a:r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4485833" y="3011709"/>
              <a:ext cx="15359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FE3288"/>
                  </a:solidFill>
                </a:rPr>
                <a:t>▴</a:t>
              </a:r>
              <a:r>
                <a:rPr lang="en-US" sz="1600" dirty="0">
                  <a:solidFill>
                    <a:schemeClr val="accent1">
                      <a:lumMod val="75000"/>
                    </a:schemeClr>
                  </a:solidFill>
                </a:rPr>
                <a:t> </a:t>
              </a:r>
              <a:r>
                <a:rPr lang="en-US" sz="16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Narrow" panose="020B0606020202030204" pitchFamily="34" charset="0"/>
                </a:rPr>
                <a:t>Imaging system</a:t>
              </a:r>
              <a:endParaRPr lang="en-US" sz="1600" i="1" baseline="30000" dirty="0">
                <a:solidFill>
                  <a:schemeClr val="accent1">
                    <a:lumMod val="75000"/>
                  </a:schemeClr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105" name="TextBox 104"/>
            <p:cNvSpPr txBox="1"/>
            <p:nvPr/>
          </p:nvSpPr>
          <p:spPr>
            <a:xfrm>
              <a:off x="1007766" y="3857141"/>
              <a:ext cx="134203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FE3288"/>
                  </a:solidFill>
                </a:rPr>
                <a:t>▴</a:t>
              </a:r>
              <a:r>
                <a:rPr lang="en-US" sz="1600" dirty="0">
                  <a:solidFill>
                    <a:schemeClr val="accent1">
                      <a:lumMod val="75000"/>
                    </a:schemeClr>
                  </a:solidFill>
                </a:rPr>
                <a:t> </a:t>
              </a:r>
              <a:r>
                <a:rPr lang="en-US" sz="16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Narrow" panose="020B0606020202030204" pitchFamily="34" charset="0"/>
                </a:rPr>
                <a:t>Object space</a:t>
              </a:r>
              <a:endParaRPr lang="en-US" sz="1600" i="1" baseline="30000" dirty="0">
                <a:solidFill>
                  <a:schemeClr val="accent1">
                    <a:lumMod val="75000"/>
                  </a:schemeClr>
                </a:solidFill>
                <a:latin typeface="Arial Narrow" panose="020B0606020202030204" pitchFamily="34" charset="0"/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567167" y="4768931"/>
            <a:ext cx="1723549" cy="1923418"/>
            <a:chOff x="706313" y="4858382"/>
            <a:chExt cx="1723549" cy="1923418"/>
          </a:xfrm>
        </p:grpSpPr>
        <p:pic>
          <p:nvPicPr>
            <p:cNvPr id="4" name="Object - Iris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3174" y="5285229"/>
              <a:ext cx="1496571" cy="1496571"/>
            </a:xfrm>
            <a:prstGeom prst="rect">
              <a:avLst/>
            </a:prstGeom>
          </p:spPr>
        </p:pic>
        <p:sp>
          <p:nvSpPr>
            <p:cNvPr id="5" name="B/A/C on objectIris"/>
            <p:cNvSpPr txBox="1"/>
            <p:nvPr/>
          </p:nvSpPr>
          <p:spPr>
            <a:xfrm>
              <a:off x="773369" y="5276845"/>
              <a:ext cx="6858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b="1" spc="40" dirty="0">
                  <a:solidFill>
                    <a:schemeClr val="bg2">
                      <a:lumMod val="90000"/>
                    </a:schemeClr>
                  </a:solidFill>
                  <a:latin typeface="Magneto" panose="04030805050802020D02" pitchFamily="82" charset="0"/>
                </a:rPr>
                <a:t>B/A/C</a:t>
              </a:r>
            </a:p>
            <a:p>
              <a:endParaRPr lang="en-US" sz="800" b="1" spc="40" dirty="0">
                <a:solidFill>
                  <a:schemeClr val="bg2">
                    <a:lumMod val="90000"/>
                  </a:schemeClr>
                </a:solidFill>
                <a:latin typeface="Magneto" panose="04030805050802020D02" pitchFamily="82" charset="0"/>
              </a:endParaRPr>
            </a:p>
          </p:txBody>
        </p:sp>
        <p:sp>
          <p:nvSpPr>
            <p:cNvPr id="106" name="TextBox 105"/>
            <p:cNvSpPr txBox="1"/>
            <p:nvPr/>
          </p:nvSpPr>
          <p:spPr>
            <a:xfrm>
              <a:off x="706313" y="4858382"/>
              <a:ext cx="172354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FE3288"/>
                  </a:solidFill>
                </a:rPr>
                <a:t>▾</a:t>
              </a:r>
              <a:r>
                <a:rPr lang="en-US" sz="1600" dirty="0">
                  <a:solidFill>
                    <a:schemeClr val="accent1">
                      <a:lumMod val="75000"/>
                    </a:schemeClr>
                  </a:solidFill>
                </a:rPr>
                <a:t> </a:t>
              </a:r>
              <a:r>
                <a:rPr lang="en-US" sz="16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Narrow" panose="020B0606020202030204" pitchFamily="34" charset="0"/>
                </a:rPr>
                <a:t>Iris in object space</a:t>
              </a:r>
              <a:endParaRPr lang="en-US" sz="1600" i="1" baseline="30000" dirty="0">
                <a:solidFill>
                  <a:schemeClr val="accent1">
                    <a:lumMod val="75000"/>
                  </a:schemeClr>
                </a:solidFill>
                <a:latin typeface="Arial Narrow" panose="020B0606020202030204" pitchFamily="34" charset="0"/>
              </a:endParaRP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6728751" y="3421035"/>
            <a:ext cx="5153510" cy="3271314"/>
            <a:chOff x="4562033" y="3510486"/>
            <a:chExt cx="5153510" cy="3271314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62033" y="3510487"/>
              <a:ext cx="1554849" cy="1701062"/>
            </a:xfrm>
            <a:prstGeom prst="rect">
              <a:avLst/>
            </a:prstGeom>
          </p:spPr>
        </p:pic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11454" y="5285229"/>
              <a:ext cx="1496571" cy="1496571"/>
            </a:xfrm>
            <a:prstGeom prst="rect">
              <a:avLst/>
            </a:prstGeom>
          </p:spPr>
        </p:pic>
        <p:sp>
          <p:nvSpPr>
            <p:cNvPr id="36" name="TextBox 35"/>
            <p:cNvSpPr txBox="1"/>
            <p:nvPr/>
          </p:nvSpPr>
          <p:spPr>
            <a:xfrm>
              <a:off x="4598799" y="5363351"/>
              <a:ext cx="327013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b="1" spc="100" dirty="0">
                  <a:solidFill>
                    <a:schemeClr val="bg2">
                      <a:lumMod val="90000"/>
                    </a:schemeClr>
                  </a:solidFill>
                  <a:latin typeface="Magneto" panose="04030805050802020D02" pitchFamily="82" charset="0"/>
                </a:rPr>
                <a:t>B’</a:t>
              </a: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582596" y="3532917"/>
              <a:ext cx="31931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b="1" spc="100" dirty="0">
                  <a:solidFill>
                    <a:schemeClr val="bg2">
                      <a:lumMod val="90000"/>
                    </a:schemeClr>
                  </a:solidFill>
                  <a:latin typeface="Magneto" panose="04030805050802020D02" pitchFamily="82" charset="0"/>
                </a:rPr>
                <a:t>B’</a:t>
              </a:r>
            </a:p>
          </p:txBody>
        </p:sp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87540" y="3510486"/>
              <a:ext cx="1554849" cy="1701062"/>
            </a:xfrm>
            <a:prstGeom prst="rect">
              <a:avLst/>
            </a:prstGeom>
          </p:spPr>
        </p:pic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6961" y="5285229"/>
              <a:ext cx="1496571" cy="1496571"/>
            </a:xfrm>
            <a:prstGeom prst="rect">
              <a:avLst/>
            </a:prstGeom>
          </p:spPr>
        </p:pic>
        <p:sp>
          <p:nvSpPr>
            <p:cNvPr id="41" name="TextBox 40"/>
            <p:cNvSpPr txBox="1"/>
            <p:nvPr/>
          </p:nvSpPr>
          <p:spPr>
            <a:xfrm>
              <a:off x="6426456" y="5363351"/>
              <a:ext cx="34817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b="1" spc="100" dirty="0">
                  <a:solidFill>
                    <a:schemeClr val="bg2">
                      <a:lumMod val="90000"/>
                    </a:schemeClr>
                  </a:solidFill>
                  <a:latin typeface="Magneto" panose="04030805050802020D02" pitchFamily="82" charset="0"/>
                </a:rPr>
                <a:t>A’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6424883" y="3532917"/>
              <a:ext cx="34817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b="1" spc="100" dirty="0">
                  <a:solidFill>
                    <a:schemeClr val="bg2">
                      <a:lumMod val="90000"/>
                    </a:schemeClr>
                  </a:solidFill>
                  <a:latin typeface="Magneto" panose="04030805050802020D02" pitchFamily="82" charset="0"/>
                </a:rPr>
                <a:t>A’</a:t>
              </a:r>
            </a:p>
          </p:txBody>
        </p:sp>
        <p:pic>
          <p:nvPicPr>
            <p:cNvPr id="109" name="Picture 108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60694" y="3510487"/>
              <a:ext cx="1554849" cy="1701062"/>
            </a:xfrm>
            <a:prstGeom prst="rect">
              <a:avLst/>
            </a:prstGeom>
          </p:spPr>
        </p:pic>
        <p:pic>
          <p:nvPicPr>
            <p:cNvPr id="110" name="Picture 109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10116" y="5285229"/>
              <a:ext cx="1496571" cy="1496571"/>
            </a:xfrm>
            <a:prstGeom prst="rect">
              <a:avLst/>
            </a:prstGeom>
          </p:spPr>
        </p:pic>
        <p:sp>
          <p:nvSpPr>
            <p:cNvPr id="111" name="TextBox 110"/>
            <p:cNvSpPr txBox="1"/>
            <p:nvPr/>
          </p:nvSpPr>
          <p:spPr>
            <a:xfrm>
              <a:off x="8199249" y="5363351"/>
              <a:ext cx="311304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b="1" spc="100" dirty="0">
                  <a:solidFill>
                    <a:schemeClr val="bg2">
                      <a:lumMod val="90000"/>
                    </a:schemeClr>
                  </a:solidFill>
                  <a:latin typeface="Magneto" panose="04030805050802020D02" pitchFamily="82" charset="0"/>
                </a:rPr>
                <a:t>C’</a:t>
              </a:r>
            </a:p>
          </p:txBody>
        </p:sp>
        <p:sp>
          <p:nvSpPr>
            <p:cNvPr id="112" name="TextBox 111"/>
            <p:cNvSpPr txBox="1"/>
            <p:nvPr/>
          </p:nvSpPr>
          <p:spPr>
            <a:xfrm>
              <a:off x="8183046" y="3532917"/>
              <a:ext cx="311304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b="1" spc="100" dirty="0">
                  <a:solidFill>
                    <a:schemeClr val="bg2">
                      <a:lumMod val="90000"/>
                    </a:schemeClr>
                  </a:solidFill>
                  <a:latin typeface="Magneto" panose="04030805050802020D02" pitchFamily="82" charset="0"/>
                </a:rPr>
                <a:t>C’</a:t>
              </a:r>
            </a:p>
          </p:txBody>
        </p:sp>
      </p:grpSp>
      <p:sp>
        <p:nvSpPr>
          <p:cNvPr id="113" name="TextBox 112"/>
          <p:cNvSpPr txBox="1"/>
          <p:nvPr/>
        </p:nvSpPr>
        <p:spPr>
          <a:xfrm>
            <a:off x="164592" y="167635"/>
            <a:ext cx="1077057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b="1">
                <a:solidFill>
                  <a:srgbClr val="FF3F7A"/>
                </a:solidFill>
                <a:latin typeface="Euclid" panose="02020503060505020303" pitchFamily="18" charset="0"/>
              </a:rPr>
              <a:t>The DOF is a result of how the incoherent 3D PSF spreads out in space</a:t>
            </a:r>
            <a:endParaRPr lang="en-US" sz="2600" b="1" dirty="0">
              <a:solidFill>
                <a:srgbClr val="FF3F7A"/>
              </a:solidFill>
              <a:latin typeface="Euclid" panose="02020503060505020303" pitchFamily="18" charset="0"/>
            </a:endParaRPr>
          </a:p>
        </p:txBody>
      </p:sp>
      <p:grpSp>
        <p:nvGrpSpPr>
          <p:cNvPr id="108" name="Group 107"/>
          <p:cNvGrpSpPr/>
          <p:nvPr/>
        </p:nvGrpSpPr>
        <p:grpSpPr>
          <a:xfrm>
            <a:off x="6220820" y="3675695"/>
            <a:ext cx="344879" cy="3100433"/>
            <a:chOff x="3404390" y="3810000"/>
            <a:chExt cx="344879" cy="3100433"/>
          </a:xfrm>
        </p:grpSpPr>
        <p:sp>
          <p:nvSpPr>
            <p:cNvPr id="114" name="TextBox 113"/>
            <p:cNvSpPr txBox="1"/>
            <p:nvPr/>
          </p:nvSpPr>
          <p:spPr>
            <a:xfrm rot="16200000">
              <a:off x="3099017" y="4115373"/>
              <a:ext cx="94929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FE3288"/>
                  </a:solidFill>
                </a:rPr>
                <a:t>▾</a:t>
              </a:r>
              <a:r>
                <a:rPr lang="en-US" sz="1600" dirty="0">
                  <a:solidFill>
                    <a:schemeClr val="accent1">
                      <a:lumMod val="75000"/>
                    </a:schemeClr>
                  </a:solidFill>
                </a:rPr>
                <a:t> </a:t>
              </a:r>
              <a:r>
                <a:rPr lang="en-US" sz="16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Narrow" panose="020B0606020202030204" pitchFamily="34" charset="0"/>
                </a:rPr>
                <a:t>2D PSF</a:t>
              </a:r>
              <a:endParaRPr lang="en-US" sz="1600" i="1" baseline="30000" dirty="0">
                <a:solidFill>
                  <a:schemeClr val="accent1">
                    <a:lumMod val="75000"/>
                  </a:schemeClr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115" name="TextBox 114"/>
            <p:cNvSpPr txBox="1"/>
            <p:nvPr/>
          </p:nvSpPr>
          <p:spPr>
            <a:xfrm rot="16200000">
              <a:off x="2711004" y="5872168"/>
              <a:ext cx="173797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FE3288"/>
                  </a:solidFill>
                </a:rPr>
                <a:t>▾</a:t>
              </a:r>
              <a:r>
                <a:rPr lang="en-US" sz="1600" dirty="0">
                  <a:solidFill>
                    <a:schemeClr val="accent1">
                      <a:lumMod val="75000"/>
                    </a:schemeClr>
                  </a:solidFill>
                </a:rPr>
                <a:t> </a:t>
              </a:r>
              <a:r>
                <a:rPr lang="en-US" sz="16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Narrow" panose="020B0606020202030204" pitchFamily="34" charset="0"/>
                </a:rPr>
                <a:t>Image (simulation)</a:t>
              </a:r>
              <a:endParaRPr lang="en-US" sz="1600" i="1" baseline="30000" dirty="0">
                <a:solidFill>
                  <a:schemeClr val="accent1">
                    <a:lumMod val="75000"/>
                  </a:schemeClr>
                </a:solidFill>
                <a:latin typeface="Arial Narrow" panose="020B0606020202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427567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735580" y="505498"/>
            <a:ext cx="6720840" cy="6348957"/>
            <a:chOff x="1259592" y="505498"/>
            <a:chExt cx="6720840" cy="6348957"/>
          </a:xfrm>
        </p:grpSpPr>
        <p:grpSp>
          <p:nvGrpSpPr>
            <p:cNvPr id="3" name="Group 2"/>
            <p:cNvGrpSpPr/>
            <p:nvPr/>
          </p:nvGrpSpPr>
          <p:grpSpPr>
            <a:xfrm>
              <a:off x="1259592" y="505498"/>
              <a:ext cx="6720840" cy="6348957"/>
              <a:chOff x="1259592" y="624230"/>
              <a:chExt cx="6720840" cy="6348957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021" t="4085" r="4931" b="3610"/>
              <a:stretch/>
            </p:blipFill>
            <p:spPr>
              <a:xfrm>
                <a:off x="1905000" y="624230"/>
                <a:ext cx="5730949" cy="3063240"/>
              </a:xfrm>
              <a:prstGeom prst="rect">
                <a:avLst/>
              </a:prstGeom>
            </p:spPr>
          </p:pic>
          <p:pic>
            <p:nvPicPr>
              <p:cNvPr id="5" name="Picture 4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8932" b="205"/>
              <a:stretch/>
            </p:blipFill>
            <p:spPr>
              <a:xfrm>
                <a:off x="1259592" y="3581400"/>
                <a:ext cx="6720840" cy="3391787"/>
              </a:xfrm>
              <a:prstGeom prst="rect">
                <a:avLst/>
              </a:prstGeom>
            </p:spPr>
          </p:pic>
        </p:grpSp>
        <p:grpSp>
          <p:nvGrpSpPr>
            <p:cNvPr id="6" name="Group 5"/>
            <p:cNvGrpSpPr/>
            <p:nvPr/>
          </p:nvGrpSpPr>
          <p:grpSpPr>
            <a:xfrm>
              <a:off x="3926592" y="1981200"/>
              <a:ext cx="2252332" cy="2968472"/>
              <a:chOff x="3926592" y="1981200"/>
              <a:chExt cx="2252332" cy="2968472"/>
            </a:xfrm>
          </p:grpSpPr>
          <p:cxnSp>
            <p:nvCxnSpPr>
              <p:cNvPr id="7" name="Straight Connector 6"/>
              <p:cNvCxnSpPr/>
              <p:nvPr/>
            </p:nvCxnSpPr>
            <p:spPr>
              <a:xfrm>
                <a:off x="4422415" y="1981200"/>
                <a:ext cx="0" cy="2944368"/>
              </a:xfrm>
              <a:prstGeom prst="line">
                <a:avLst/>
              </a:prstGeom>
              <a:ln w="6350">
                <a:solidFill>
                  <a:schemeClr val="tx1">
                    <a:lumMod val="65000"/>
                    <a:lumOff val="35000"/>
                  </a:schemeClr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/>
              <p:cNvCxnSpPr/>
              <p:nvPr/>
            </p:nvCxnSpPr>
            <p:spPr>
              <a:xfrm>
                <a:off x="3926592" y="1981200"/>
                <a:ext cx="0" cy="2944368"/>
              </a:xfrm>
              <a:prstGeom prst="line">
                <a:avLst/>
              </a:prstGeom>
              <a:ln w="6350">
                <a:solidFill>
                  <a:schemeClr val="tx1">
                    <a:lumMod val="65000"/>
                    <a:lumOff val="35000"/>
                  </a:schemeClr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/>
              <p:cNvCxnSpPr/>
              <p:nvPr/>
            </p:nvCxnSpPr>
            <p:spPr>
              <a:xfrm>
                <a:off x="5073501" y="2005304"/>
                <a:ext cx="0" cy="2944368"/>
              </a:xfrm>
              <a:prstGeom prst="line">
                <a:avLst/>
              </a:prstGeom>
              <a:ln w="6350">
                <a:solidFill>
                  <a:schemeClr val="tx1">
                    <a:lumMod val="65000"/>
                    <a:lumOff val="35000"/>
                  </a:schemeClr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/>
              <p:cNvCxnSpPr/>
              <p:nvPr/>
            </p:nvCxnSpPr>
            <p:spPr>
              <a:xfrm>
                <a:off x="5573233" y="2005304"/>
                <a:ext cx="0" cy="2944368"/>
              </a:xfrm>
              <a:prstGeom prst="line">
                <a:avLst/>
              </a:prstGeom>
              <a:ln w="6350">
                <a:solidFill>
                  <a:schemeClr val="tx1">
                    <a:lumMod val="65000"/>
                    <a:lumOff val="35000"/>
                  </a:schemeClr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/>
              <p:cNvCxnSpPr/>
              <p:nvPr/>
            </p:nvCxnSpPr>
            <p:spPr>
              <a:xfrm>
                <a:off x="5906023" y="2005304"/>
                <a:ext cx="0" cy="2944368"/>
              </a:xfrm>
              <a:prstGeom prst="line">
                <a:avLst/>
              </a:prstGeom>
              <a:ln w="6350">
                <a:solidFill>
                  <a:schemeClr val="tx1">
                    <a:lumMod val="65000"/>
                    <a:lumOff val="35000"/>
                  </a:schemeClr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/>
              <p:nvPr/>
            </p:nvCxnSpPr>
            <p:spPr>
              <a:xfrm>
                <a:off x="6178924" y="2005304"/>
                <a:ext cx="0" cy="2944368"/>
              </a:xfrm>
              <a:prstGeom prst="line">
                <a:avLst/>
              </a:prstGeom>
              <a:ln w="6350">
                <a:solidFill>
                  <a:schemeClr val="tx1">
                    <a:lumMod val="65000"/>
                    <a:lumOff val="35000"/>
                  </a:schemeClr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extBox 1"/>
          <p:cNvSpPr txBox="1"/>
          <p:nvPr/>
        </p:nvSpPr>
        <p:spPr>
          <a:xfrm>
            <a:off x="164592" y="167635"/>
            <a:ext cx="1007487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b="1">
                <a:solidFill>
                  <a:srgbClr val="FF3F7A"/>
                </a:solidFill>
                <a:latin typeface="Euclid" panose="02020503060505020303" pitchFamily="18" charset="0"/>
              </a:rPr>
              <a:t>Visualizations of intensity distribution of light near the focal region</a:t>
            </a:r>
            <a:endParaRPr lang="en-US" sz="2600" b="1" dirty="0">
              <a:solidFill>
                <a:srgbClr val="FF3F7A"/>
              </a:solidFill>
              <a:latin typeface="Euclid" panose="020205030605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03091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4592" y="167635"/>
            <a:ext cx="1161471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b="1">
                <a:solidFill>
                  <a:srgbClr val="FF3F7A"/>
                </a:solidFill>
                <a:latin typeface="Euclid" panose="02020503060505020303" pitchFamily="18" charset="0"/>
              </a:rPr>
              <a:t>Controlling the DOF by aperture size is a classical (probably bygone) method</a:t>
            </a:r>
            <a:endParaRPr lang="en-US" sz="2600" b="1" dirty="0">
              <a:solidFill>
                <a:srgbClr val="FF3F7A"/>
              </a:solidFill>
              <a:latin typeface="Euclid" panose="02020503060505020303" pitchFamily="18" charset="0"/>
            </a:endParaRPr>
          </a:p>
        </p:txBody>
      </p:sp>
      <p:grpSp>
        <p:nvGrpSpPr>
          <p:cNvPr id="113" name="Group 112"/>
          <p:cNvGrpSpPr/>
          <p:nvPr/>
        </p:nvGrpSpPr>
        <p:grpSpPr>
          <a:xfrm>
            <a:off x="667011" y="806101"/>
            <a:ext cx="10721793" cy="5785121"/>
            <a:chOff x="492843" y="864157"/>
            <a:chExt cx="10721793" cy="5785121"/>
          </a:xfrm>
        </p:grpSpPr>
        <p:grpSp>
          <p:nvGrpSpPr>
            <p:cNvPr id="3" name="Group 2"/>
            <p:cNvGrpSpPr/>
            <p:nvPr/>
          </p:nvGrpSpPr>
          <p:grpSpPr>
            <a:xfrm>
              <a:off x="580854" y="1321357"/>
              <a:ext cx="1884045" cy="1645920"/>
              <a:chOff x="76200" y="1790705"/>
              <a:chExt cx="1884045" cy="1645920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0" b="98499" l="6015" r="96241">
                            <a14:foregroundMark x1="43985" y1="5658" x2="49624" y2="13857"/>
                            <a14:foregroundMark x1="47368" y1="16975" x2="49624" y2="30023"/>
                            <a14:foregroundMark x1="60526" y1="24134" x2="53759" y2="37182"/>
                            <a14:foregroundMark x1="20301" y1="35797" x2="16917" y2="48152"/>
                            <a14:foregroundMark x1="59398" y1="43995" x2="68421" y2="76674"/>
                            <a14:foregroundMark x1="14662" y1="51617" x2="15789" y2="56005"/>
                            <a14:foregroundMark x1="41729" y1="51963" x2="38346" y2="75982"/>
                            <a14:foregroundMark x1="34962" y1="94804" x2="46241" y2="90993"/>
                            <a14:foregroundMark x1="69549" y1="95843" x2="77444" y2="93418"/>
                            <a14:foregroundMark x1="72932" y1="19400" x2="83083" y2="31640"/>
                            <a14:foregroundMark x1="81955" y1="31986" x2="84211" y2="37875"/>
                            <a14:foregroundMark x1="74060" y1="20323" x2="79699" y2="21016"/>
                            <a14:foregroundMark x1="83459" y1="51501" x2="82707" y2="54388"/>
                            <a14:foregroundMark x1="79699" y1="55081" x2="76692" y2="56351"/>
                            <a14:foregroundMark x1="91729" y1="36721" x2="91729" y2="40531"/>
                            <a14:foregroundMark x1="22932" y1="53349" x2="22180" y2="54965"/>
                            <a14:foregroundMark x1="82331" y1="21709" x2="81955" y2="22171"/>
                            <a14:foregroundMark x1="42105" y1="17321" x2="39098" y2="18014"/>
                            <a14:foregroundMark x1="16541" y1="36143" x2="16541" y2="37644"/>
                            <a14:backgroundMark x1="36090" y1="34296" x2="36090" y2="34296"/>
                            <a14:backgroundMark x1="74060" y1="37529" x2="74060" y2="37529"/>
                            <a14:backgroundMark x1="70301" y1="33372" x2="70301" y2="33372"/>
                            <a14:backgroundMark x1="74060" y1="39607" x2="74060" y2="39607"/>
                            <a14:backgroundMark x1="74436" y1="41801" x2="74436" y2="41801"/>
                            <a14:backgroundMark x1="74436" y1="42610" x2="74436" y2="4261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76200" y="1799196"/>
                <a:ext cx="547207" cy="1637429"/>
              </a:xfrm>
              <a:prstGeom prst="rect">
                <a:avLst/>
              </a:prstGeom>
            </p:spPr>
          </p:pic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0" b="98499" l="6015" r="96241">
                            <a14:foregroundMark x1="43985" y1="5658" x2="49624" y2="13857"/>
                            <a14:foregroundMark x1="47368" y1="16975" x2="49624" y2="30023"/>
                            <a14:foregroundMark x1="60526" y1="24134" x2="53759" y2="37182"/>
                            <a14:foregroundMark x1="20301" y1="35797" x2="16917" y2="48152"/>
                            <a14:foregroundMark x1="59398" y1="43995" x2="68421" y2="76674"/>
                            <a14:foregroundMark x1="14662" y1="51617" x2="15789" y2="56005"/>
                            <a14:foregroundMark x1="41729" y1="51963" x2="38346" y2="75982"/>
                            <a14:foregroundMark x1="34962" y1="94804" x2="46241" y2="90993"/>
                            <a14:foregroundMark x1="69549" y1="95843" x2="77444" y2="93418"/>
                            <a14:foregroundMark x1="72932" y1="19400" x2="83083" y2="31640"/>
                            <a14:foregroundMark x1="81955" y1="31986" x2="84211" y2="37875"/>
                            <a14:foregroundMark x1="74060" y1="20323" x2="79699" y2="21016"/>
                            <a14:foregroundMark x1="83459" y1="51501" x2="82707" y2="54388"/>
                            <a14:foregroundMark x1="79699" y1="55081" x2="76692" y2="56351"/>
                            <a14:foregroundMark x1="91729" y1="36721" x2="91729" y2="40531"/>
                            <a14:foregroundMark x1="22932" y1="53349" x2="22180" y2="54965"/>
                            <a14:foregroundMark x1="82331" y1="21709" x2="81955" y2="22171"/>
                            <a14:foregroundMark x1="42105" y1="17321" x2="39098" y2="18014"/>
                            <a14:foregroundMark x1="16541" y1="36143" x2="16541" y2="37644"/>
                            <a14:backgroundMark x1="36090" y1="34296" x2="36090" y2="34296"/>
                            <a14:backgroundMark x1="74060" y1="37529" x2="74060" y2="37529"/>
                            <a14:backgroundMark x1="70301" y1="33372" x2="70301" y2="33372"/>
                            <a14:backgroundMark x1="74060" y1="39607" x2="74060" y2="39607"/>
                            <a14:backgroundMark x1="74436" y1="41801" x2="74436" y2="41801"/>
                            <a14:backgroundMark x1="74436" y1="42610" x2="74436" y2="4261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702750" y="1790705"/>
                <a:ext cx="547207" cy="1637429"/>
              </a:xfrm>
              <a:prstGeom prst="rect">
                <a:avLst/>
              </a:prstGeom>
            </p:spPr>
          </p:pic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0" b="98499" l="6015" r="96241">
                            <a14:foregroundMark x1="43985" y1="5658" x2="49624" y2="13857"/>
                            <a14:foregroundMark x1="47368" y1="16975" x2="49624" y2="30023"/>
                            <a14:foregroundMark x1="60526" y1="24134" x2="53759" y2="37182"/>
                            <a14:foregroundMark x1="20301" y1="35797" x2="16917" y2="48152"/>
                            <a14:foregroundMark x1="59398" y1="43995" x2="68421" y2="76674"/>
                            <a14:foregroundMark x1="14662" y1="51617" x2="15789" y2="56005"/>
                            <a14:foregroundMark x1="41729" y1="51963" x2="38346" y2="75982"/>
                            <a14:foregroundMark x1="34962" y1="94804" x2="46241" y2="90993"/>
                            <a14:foregroundMark x1="69549" y1="95843" x2="77444" y2="93418"/>
                            <a14:foregroundMark x1="72932" y1="19400" x2="83083" y2="31640"/>
                            <a14:foregroundMark x1="81955" y1="31986" x2="84211" y2="37875"/>
                            <a14:foregroundMark x1="74060" y1="20323" x2="79699" y2="21016"/>
                            <a14:foregroundMark x1="83459" y1="51501" x2="82707" y2="54388"/>
                            <a14:foregroundMark x1="79699" y1="55081" x2="76692" y2="56351"/>
                            <a14:foregroundMark x1="91729" y1="36721" x2="91729" y2="40531"/>
                            <a14:foregroundMark x1="22932" y1="53349" x2="22180" y2="54965"/>
                            <a14:foregroundMark x1="82331" y1="21709" x2="81955" y2="22171"/>
                            <a14:foregroundMark x1="42105" y1="17321" x2="39098" y2="18014"/>
                            <a14:foregroundMark x1="16541" y1="36143" x2="16541" y2="37644"/>
                            <a14:backgroundMark x1="36090" y1="34296" x2="36090" y2="34296"/>
                            <a14:backgroundMark x1="74060" y1="37529" x2="74060" y2="37529"/>
                            <a14:backgroundMark x1="70301" y1="33372" x2="70301" y2="33372"/>
                            <a14:backgroundMark x1="74060" y1="39607" x2="74060" y2="39607"/>
                            <a14:backgroundMark x1="74436" y1="41801" x2="74436" y2="41801"/>
                            <a14:backgroundMark x1="74436" y1="42610" x2="74436" y2="4261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1413038" y="1797865"/>
                <a:ext cx="547207" cy="1637429"/>
              </a:xfrm>
              <a:prstGeom prst="rect">
                <a:avLst/>
              </a:prstGeom>
            </p:spPr>
          </p:pic>
        </p:grpSp>
        <p:grpSp>
          <p:nvGrpSpPr>
            <p:cNvPr id="7" name="Group 6"/>
            <p:cNvGrpSpPr/>
            <p:nvPr/>
          </p:nvGrpSpPr>
          <p:grpSpPr>
            <a:xfrm>
              <a:off x="747219" y="864157"/>
              <a:ext cx="1540627" cy="491669"/>
              <a:chOff x="276220" y="1247775"/>
              <a:chExt cx="1540627" cy="491669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1555237" y="1524000"/>
                <a:ext cx="261610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8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Magneto" panose="04030805050802020D02" pitchFamily="82" charset="0"/>
                  </a:rPr>
                  <a:t>C</a:t>
                </a:r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858502" y="1524000"/>
                <a:ext cx="298480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>
                  <a:defRPr sz="800" b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Magneto" panose="04030805050802020D02" pitchFamily="82" charset="0"/>
                  </a:defRPr>
                </a:lvl1pPr>
              </a:lstStyle>
              <a:p>
                <a:r>
                  <a:rPr lang="en-US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A</a:t>
                </a:r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276220" y="1524000"/>
                <a:ext cx="269626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>
                  <a:defRPr sz="800" b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Magneto" panose="04030805050802020D02" pitchFamily="82" charset="0"/>
                  </a:defRPr>
                </a:lvl1pPr>
              </a:lstStyle>
              <a:p>
                <a:r>
                  <a:rPr lang="en-US" dirty="0"/>
                  <a:t>B</a:t>
                </a:r>
              </a:p>
            </p:txBody>
          </p:sp>
          <p:grpSp>
            <p:nvGrpSpPr>
              <p:cNvPr id="11" name="Group 10"/>
              <p:cNvGrpSpPr/>
              <p:nvPr/>
            </p:nvGrpSpPr>
            <p:grpSpPr>
              <a:xfrm>
                <a:off x="413816" y="1247775"/>
                <a:ext cx="1290215" cy="293549"/>
                <a:chOff x="413816" y="1247775"/>
                <a:chExt cx="1290215" cy="293549"/>
              </a:xfrm>
            </p:grpSpPr>
            <p:cxnSp>
              <p:nvCxnSpPr>
                <p:cNvPr id="12" name="Straight Connector 11"/>
                <p:cNvCxnSpPr/>
                <p:nvPr/>
              </p:nvCxnSpPr>
              <p:spPr>
                <a:xfrm>
                  <a:off x="1010477" y="1358444"/>
                  <a:ext cx="0" cy="182880"/>
                </a:xfrm>
                <a:prstGeom prst="line">
                  <a:avLst/>
                </a:prstGeom>
                <a:ln w="635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Straight Connector 12"/>
                <p:cNvCxnSpPr/>
                <p:nvPr/>
              </p:nvCxnSpPr>
              <p:spPr>
                <a:xfrm>
                  <a:off x="1016228" y="1448239"/>
                  <a:ext cx="685800" cy="0"/>
                </a:xfrm>
                <a:prstGeom prst="line">
                  <a:avLst/>
                </a:prstGeom>
                <a:ln w="6350">
                  <a:solidFill>
                    <a:schemeClr val="tx1">
                      <a:lumMod val="65000"/>
                      <a:lumOff val="35000"/>
                    </a:schemeClr>
                  </a:solidFill>
                  <a:headEnd type="arrow" w="sm" len="sm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Straight Connector 13"/>
                <p:cNvCxnSpPr/>
                <p:nvPr/>
              </p:nvCxnSpPr>
              <p:spPr>
                <a:xfrm>
                  <a:off x="413816" y="1448239"/>
                  <a:ext cx="594360" cy="0"/>
                </a:xfrm>
                <a:prstGeom prst="line">
                  <a:avLst/>
                </a:prstGeom>
                <a:ln w="6350">
                  <a:solidFill>
                    <a:schemeClr val="tx1">
                      <a:lumMod val="65000"/>
                      <a:lumOff val="35000"/>
                    </a:schemeClr>
                  </a:solidFill>
                  <a:headEnd type="arrow" w="sm" len="sm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Straight Connector 14"/>
                <p:cNvCxnSpPr/>
                <p:nvPr/>
              </p:nvCxnSpPr>
              <p:spPr>
                <a:xfrm>
                  <a:off x="1704031" y="1402519"/>
                  <a:ext cx="0" cy="91440"/>
                </a:xfrm>
                <a:prstGeom prst="line">
                  <a:avLst/>
                </a:prstGeom>
                <a:ln w="635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Straight Connector 15"/>
                <p:cNvCxnSpPr/>
                <p:nvPr/>
              </p:nvCxnSpPr>
              <p:spPr>
                <a:xfrm>
                  <a:off x="413816" y="1402519"/>
                  <a:ext cx="0" cy="91440"/>
                </a:xfrm>
                <a:prstGeom prst="line">
                  <a:avLst/>
                </a:prstGeom>
                <a:ln w="635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" name="TextBox 16"/>
                <p:cNvSpPr txBox="1"/>
                <p:nvPr/>
              </p:nvSpPr>
              <p:spPr>
                <a:xfrm>
                  <a:off x="445594" y="1247775"/>
                  <a:ext cx="566181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ea typeface="Verdana" panose="020B0604030504040204" pitchFamily="34" charset="0"/>
                      <a:cs typeface="Times New Roman" panose="02020603050405020304" pitchFamily="18" charset="0"/>
                    </a:rPr>
                    <a:t>18 </a:t>
                  </a:r>
                  <a:r>
                    <a:rPr lang="en-US" sz="1100" i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ea typeface="Verdana" panose="020B0604030504040204" pitchFamily="34" charset="0"/>
                      <a:cs typeface="Times New Roman" panose="02020603050405020304" pitchFamily="18" charset="0"/>
                    </a:rPr>
                    <a:t>mm</a:t>
                  </a:r>
                </a:p>
              </p:txBody>
            </p:sp>
            <p:sp>
              <p:nvSpPr>
                <p:cNvPr id="18" name="TextBox 17"/>
                <p:cNvSpPr txBox="1"/>
                <p:nvPr/>
              </p:nvSpPr>
              <p:spPr>
                <a:xfrm>
                  <a:off x="1091059" y="1247775"/>
                  <a:ext cx="566181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ea typeface="Verdana" panose="020B0604030504040204" pitchFamily="34" charset="0"/>
                      <a:cs typeface="Times New Roman" panose="02020603050405020304" pitchFamily="18" charset="0"/>
                    </a:rPr>
                    <a:t>25 </a:t>
                  </a:r>
                  <a:r>
                    <a:rPr lang="en-US" sz="1100" i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ea typeface="Verdana" panose="020B0604030504040204" pitchFamily="34" charset="0"/>
                      <a:cs typeface="Times New Roman" panose="02020603050405020304" pitchFamily="18" charset="0"/>
                    </a:rPr>
                    <a:t>mm</a:t>
                  </a:r>
                </a:p>
              </p:txBody>
            </p:sp>
          </p:grpSp>
        </p:grpSp>
        <p:cxnSp>
          <p:nvCxnSpPr>
            <p:cNvPr id="20" name="Straight Connector 19"/>
            <p:cNvCxnSpPr/>
            <p:nvPr/>
          </p:nvCxnSpPr>
          <p:spPr>
            <a:xfrm>
              <a:off x="4475116" y="1608016"/>
              <a:ext cx="0" cy="109728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3591196" y="2154495"/>
              <a:ext cx="914400" cy="2282"/>
            </a:xfrm>
            <a:prstGeom prst="line">
              <a:avLst/>
            </a:prstGeom>
            <a:ln w="6350">
              <a:solidFill>
                <a:schemeClr val="bg1">
                  <a:lumMod val="65000"/>
                  <a:alpha val="47000"/>
                </a:scheme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stCxn id="25" idx="0"/>
              <a:endCxn id="23" idx="6"/>
            </p:cNvCxnSpPr>
            <p:nvPr/>
          </p:nvCxnSpPr>
          <p:spPr>
            <a:xfrm>
              <a:off x="3797883" y="1586071"/>
              <a:ext cx="678502" cy="567712"/>
            </a:xfrm>
            <a:prstGeom prst="line">
              <a:avLst/>
            </a:prstGeom>
            <a:ln w="9525">
              <a:solidFill>
                <a:schemeClr val="tx1">
                  <a:lumMod val="95000"/>
                  <a:lumOff val="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Oval 22"/>
            <p:cNvSpPr/>
            <p:nvPr/>
          </p:nvSpPr>
          <p:spPr>
            <a:xfrm>
              <a:off x="4430666" y="2130923"/>
              <a:ext cx="45719" cy="45719"/>
            </a:xfrm>
            <a:prstGeom prst="ellipse">
              <a:avLst/>
            </a:prstGeom>
            <a:solidFill>
              <a:schemeClr val="accent1">
                <a:alpha val="0"/>
              </a:schemeClr>
            </a:solidFill>
            <a:ln>
              <a:solidFill>
                <a:schemeClr val="accent1">
                  <a:shade val="50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Connector 23"/>
            <p:cNvCxnSpPr>
              <a:stCxn id="25" idx="4"/>
              <a:endCxn id="23" idx="6"/>
            </p:cNvCxnSpPr>
            <p:nvPr/>
          </p:nvCxnSpPr>
          <p:spPr>
            <a:xfrm flipV="1">
              <a:off x="3797883" y="2153783"/>
              <a:ext cx="678502" cy="573459"/>
            </a:xfrm>
            <a:prstGeom prst="line">
              <a:avLst/>
            </a:prstGeom>
            <a:ln w="9525">
              <a:solidFill>
                <a:schemeClr val="tx1">
                  <a:lumMod val="95000"/>
                  <a:lumOff val="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Oval 24"/>
            <p:cNvSpPr/>
            <p:nvPr/>
          </p:nvSpPr>
          <p:spPr>
            <a:xfrm>
              <a:off x="3660723" y="1586071"/>
              <a:ext cx="274320" cy="1141171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56000"/>
                    <a:lumOff val="44000"/>
                    <a:alpha val="79000"/>
                  </a:schemeClr>
                </a:gs>
                <a:gs pos="41000">
                  <a:srgbClr val="0099FF">
                    <a:alpha val="90980"/>
                    <a:lumMod val="82000"/>
                  </a:srgbClr>
                </a:gs>
                <a:gs pos="100000">
                  <a:srgbClr val="0000FF">
                    <a:alpha val="92941"/>
                    <a:lumMod val="77000"/>
                    <a:lumOff val="23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scene3d>
              <a:camera prst="orthographicFront"/>
              <a:lightRig rig="threePt" dir="t"/>
            </a:scene3d>
            <a:sp3d prstMaterial="clear">
              <a:bevelT w="139700" h="158750"/>
              <a:bevelB w="127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6" name="Group 25"/>
            <p:cNvGrpSpPr/>
            <p:nvPr/>
          </p:nvGrpSpPr>
          <p:grpSpPr>
            <a:xfrm>
              <a:off x="3752163" y="1421885"/>
              <a:ext cx="91440" cy="152400"/>
              <a:chOff x="3962400" y="3505200"/>
              <a:chExt cx="152400" cy="152400"/>
            </a:xfrm>
          </p:grpSpPr>
          <p:cxnSp>
            <p:nvCxnSpPr>
              <p:cNvPr id="30" name="Straight Connector 29"/>
              <p:cNvCxnSpPr/>
              <p:nvPr/>
            </p:nvCxnSpPr>
            <p:spPr>
              <a:xfrm>
                <a:off x="4038600" y="3505200"/>
                <a:ext cx="0" cy="152400"/>
              </a:xfrm>
              <a:prstGeom prst="line">
                <a:avLst/>
              </a:prstGeom>
              <a:ln w="1905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>
              <a:xfrm>
                <a:off x="3962400" y="3657600"/>
                <a:ext cx="152400" cy="0"/>
              </a:xfrm>
              <a:prstGeom prst="line">
                <a:avLst/>
              </a:prstGeom>
              <a:ln w="1905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Group 26"/>
            <p:cNvGrpSpPr/>
            <p:nvPr/>
          </p:nvGrpSpPr>
          <p:grpSpPr>
            <a:xfrm flipV="1">
              <a:off x="3752163" y="2735905"/>
              <a:ext cx="91440" cy="152400"/>
              <a:chOff x="3962400" y="3505200"/>
              <a:chExt cx="152400" cy="152400"/>
            </a:xfrm>
          </p:grpSpPr>
          <p:cxnSp>
            <p:nvCxnSpPr>
              <p:cNvPr id="28" name="Straight Connector 27"/>
              <p:cNvCxnSpPr/>
              <p:nvPr/>
            </p:nvCxnSpPr>
            <p:spPr>
              <a:xfrm>
                <a:off x="4038600" y="3505200"/>
                <a:ext cx="0" cy="152400"/>
              </a:xfrm>
              <a:prstGeom prst="line">
                <a:avLst/>
              </a:prstGeom>
              <a:ln w="1905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>
              <a:xfrm>
                <a:off x="3962400" y="3657600"/>
                <a:ext cx="152400" cy="0"/>
              </a:xfrm>
              <a:prstGeom prst="line">
                <a:avLst/>
              </a:prstGeom>
              <a:ln w="1905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2" name="Straight Connector 31"/>
            <p:cNvCxnSpPr/>
            <p:nvPr/>
          </p:nvCxnSpPr>
          <p:spPr>
            <a:xfrm>
              <a:off x="1242651" y="3061257"/>
              <a:ext cx="457200" cy="0"/>
            </a:xfrm>
            <a:prstGeom prst="line">
              <a:avLst/>
            </a:prstGeom>
            <a:ln w="82550" cap="rnd">
              <a:solidFill>
                <a:srgbClr val="FE328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4" name="Picture 33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1453"/>
            <a:stretch/>
          </p:blipFill>
          <p:spPr>
            <a:xfrm>
              <a:off x="5171798" y="1129222"/>
              <a:ext cx="3657600" cy="2236836"/>
            </a:xfrm>
            <a:prstGeom prst="rect">
              <a:avLst/>
            </a:prstGeom>
          </p:spPr>
        </p:pic>
        <p:sp>
          <p:nvSpPr>
            <p:cNvPr id="35" name="TextBox 34"/>
            <p:cNvSpPr txBox="1"/>
            <p:nvPr/>
          </p:nvSpPr>
          <p:spPr>
            <a:xfrm>
              <a:off x="6953320" y="1611899"/>
              <a:ext cx="367408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80%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7234267" y="1515494"/>
              <a:ext cx="367408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20%</a:t>
              </a: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7518524" y="1400763"/>
              <a:ext cx="317716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5%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7786555" y="1354511"/>
              <a:ext cx="317716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1%</a:t>
              </a:r>
            </a:p>
          </p:txBody>
        </p:sp>
        <p:grpSp>
          <p:nvGrpSpPr>
            <p:cNvPr id="39" name="Group 38"/>
            <p:cNvGrpSpPr>
              <a:grpSpLocks/>
            </p:cNvGrpSpPr>
            <p:nvPr/>
          </p:nvGrpSpPr>
          <p:grpSpPr>
            <a:xfrm>
              <a:off x="6966265" y="1708326"/>
              <a:ext cx="67405" cy="474245"/>
              <a:chOff x="2987040" y="2438400"/>
              <a:chExt cx="167514" cy="762000"/>
            </a:xfrm>
          </p:grpSpPr>
          <p:cxnSp>
            <p:nvCxnSpPr>
              <p:cNvPr id="56" name="Straight Connector 55"/>
              <p:cNvCxnSpPr/>
              <p:nvPr/>
            </p:nvCxnSpPr>
            <p:spPr>
              <a:xfrm>
                <a:off x="3063114" y="2438400"/>
                <a:ext cx="91440" cy="0"/>
              </a:xfrm>
              <a:prstGeom prst="line">
                <a:avLst/>
              </a:prstGeom>
              <a:ln w="381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/>
              <p:cNvCxnSpPr/>
              <p:nvPr/>
            </p:nvCxnSpPr>
            <p:spPr>
              <a:xfrm rot="120000" flipH="1">
                <a:off x="2987040" y="2438400"/>
                <a:ext cx="60960" cy="762000"/>
              </a:xfrm>
              <a:prstGeom prst="line">
                <a:avLst/>
              </a:prstGeom>
              <a:ln w="31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0" name="Group 39"/>
            <p:cNvGrpSpPr>
              <a:grpSpLocks/>
            </p:cNvGrpSpPr>
            <p:nvPr/>
          </p:nvGrpSpPr>
          <p:grpSpPr>
            <a:xfrm>
              <a:off x="7244655" y="1611426"/>
              <a:ext cx="75436" cy="563882"/>
              <a:chOff x="2987042" y="2438400"/>
              <a:chExt cx="174768" cy="762000"/>
            </a:xfrm>
          </p:grpSpPr>
          <p:cxnSp>
            <p:nvCxnSpPr>
              <p:cNvPr id="54" name="Straight Connector 53"/>
              <p:cNvCxnSpPr/>
              <p:nvPr/>
            </p:nvCxnSpPr>
            <p:spPr>
              <a:xfrm>
                <a:off x="3070369" y="2438400"/>
                <a:ext cx="91441" cy="0"/>
              </a:xfrm>
              <a:prstGeom prst="line">
                <a:avLst/>
              </a:prstGeom>
              <a:ln w="381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/>
              <p:cNvCxnSpPr/>
              <p:nvPr/>
            </p:nvCxnSpPr>
            <p:spPr>
              <a:xfrm rot="120000" flipH="1">
                <a:off x="2987042" y="2438400"/>
                <a:ext cx="60961" cy="762000"/>
              </a:xfrm>
              <a:prstGeom prst="line">
                <a:avLst/>
              </a:prstGeom>
              <a:ln w="31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1" name="Group 40"/>
            <p:cNvGrpSpPr>
              <a:grpSpLocks/>
            </p:cNvGrpSpPr>
            <p:nvPr/>
          </p:nvGrpSpPr>
          <p:grpSpPr>
            <a:xfrm>
              <a:off x="7522284" y="1503064"/>
              <a:ext cx="74610" cy="518021"/>
              <a:chOff x="3049232" y="2438400"/>
              <a:chExt cx="172527" cy="762000"/>
            </a:xfrm>
          </p:grpSpPr>
          <p:cxnSp>
            <p:nvCxnSpPr>
              <p:cNvPr id="52" name="Straight Connector 51"/>
              <p:cNvCxnSpPr/>
              <p:nvPr/>
            </p:nvCxnSpPr>
            <p:spPr>
              <a:xfrm>
                <a:off x="3130318" y="2438400"/>
                <a:ext cx="91441" cy="0"/>
              </a:xfrm>
              <a:prstGeom prst="line">
                <a:avLst/>
              </a:prstGeom>
              <a:ln w="381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>
              <a:xfrm rot="120000" flipH="1">
                <a:off x="3049232" y="2438400"/>
                <a:ext cx="60961" cy="762000"/>
              </a:xfrm>
              <a:prstGeom prst="line">
                <a:avLst/>
              </a:prstGeom>
              <a:ln w="31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2" name="Group 41"/>
            <p:cNvGrpSpPr>
              <a:grpSpLocks/>
            </p:cNvGrpSpPr>
            <p:nvPr/>
          </p:nvGrpSpPr>
          <p:grpSpPr>
            <a:xfrm>
              <a:off x="7818626" y="1457987"/>
              <a:ext cx="57528" cy="217428"/>
              <a:chOff x="3009711" y="2438400"/>
              <a:chExt cx="144843" cy="762000"/>
            </a:xfrm>
          </p:grpSpPr>
          <p:cxnSp>
            <p:nvCxnSpPr>
              <p:cNvPr id="50" name="Straight Connector 49"/>
              <p:cNvCxnSpPr/>
              <p:nvPr/>
            </p:nvCxnSpPr>
            <p:spPr>
              <a:xfrm>
                <a:off x="3063114" y="2438400"/>
                <a:ext cx="91440" cy="0"/>
              </a:xfrm>
              <a:prstGeom prst="line">
                <a:avLst/>
              </a:prstGeom>
              <a:ln w="381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>
              <a:xfrm rot="21480000" flipH="1">
                <a:off x="3009711" y="2438400"/>
                <a:ext cx="60960" cy="762000"/>
              </a:xfrm>
              <a:prstGeom prst="line">
                <a:avLst/>
              </a:prstGeom>
              <a:ln w="31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3" name="Group 42"/>
            <p:cNvGrpSpPr/>
            <p:nvPr/>
          </p:nvGrpSpPr>
          <p:grpSpPr>
            <a:xfrm>
              <a:off x="5224573" y="2789719"/>
              <a:ext cx="439175" cy="425704"/>
              <a:chOff x="5029200" y="4203700"/>
              <a:chExt cx="439175" cy="425704"/>
            </a:xfrm>
          </p:grpSpPr>
          <p:graphicFrame>
            <p:nvGraphicFramePr>
              <p:cNvPr id="45" name="Object 44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470900929"/>
                  </p:ext>
                </p:extLst>
              </p:nvPr>
            </p:nvGraphicFramePr>
            <p:xfrm>
              <a:off x="5029200" y="4203700"/>
              <a:ext cx="122849" cy="13716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046" name="Equation" r:id="rId7" imgW="114120" imgH="126720" progId="Equation.DSMT4">
                      <p:embed/>
                    </p:oleObj>
                  </mc:Choice>
                  <mc:Fallback>
                    <p:oleObj name="Equation" r:id="rId7" imgW="114120" imgH="126720" progId="Equation.DSMT4">
                      <p:embed/>
                      <p:pic>
                        <p:nvPicPr>
                          <p:cNvPr id="260" name="Object 259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8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029200" y="4203700"/>
                            <a:ext cx="122849" cy="13716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grpSp>
            <p:nvGrpSpPr>
              <p:cNvPr id="46" name="Group 45"/>
              <p:cNvGrpSpPr>
                <a:grpSpLocks noChangeAspect="1"/>
              </p:cNvGrpSpPr>
              <p:nvPr/>
            </p:nvGrpSpPr>
            <p:grpSpPr>
              <a:xfrm>
                <a:off x="5077970" y="4344627"/>
                <a:ext cx="222748" cy="222748"/>
                <a:chOff x="5243068" y="4649425"/>
                <a:chExt cx="256032" cy="256032"/>
              </a:xfrm>
            </p:grpSpPr>
            <p:cxnSp>
              <p:nvCxnSpPr>
                <p:cNvPr id="48" name="Straight Arrow Connector 47"/>
                <p:cNvCxnSpPr/>
                <p:nvPr/>
              </p:nvCxnSpPr>
              <p:spPr>
                <a:xfrm flipV="1">
                  <a:off x="5243068" y="4649425"/>
                  <a:ext cx="0" cy="256032"/>
                </a:xfrm>
                <a:prstGeom prst="straightConnector1">
                  <a:avLst/>
                </a:prstGeom>
                <a:ln w="6350">
                  <a:solidFill>
                    <a:srgbClr val="A5A5A5"/>
                  </a:solidFill>
                  <a:headEnd type="none" w="med" len="med"/>
                  <a:tailEnd type="triangle" w="sm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Straight Arrow Connector 48"/>
                <p:cNvCxnSpPr/>
                <p:nvPr/>
              </p:nvCxnSpPr>
              <p:spPr>
                <a:xfrm rot="5400000" flipV="1">
                  <a:off x="5371084" y="4777441"/>
                  <a:ext cx="0" cy="256032"/>
                </a:xfrm>
                <a:prstGeom prst="straightConnector1">
                  <a:avLst/>
                </a:prstGeom>
                <a:ln w="6350">
                  <a:solidFill>
                    <a:srgbClr val="A5A5A5"/>
                  </a:solidFill>
                  <a:headEnd type="none" w="med" len="med"/>
                  <a:tailEnd type="triangle" w="sm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aphicFrame>
            <p:nvGraphicFramePr>
              <p:cNvPr id="47" name="Object 46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82215431"/>
                  </p:ext>
                </p:extLst>
              </p:nvPr>
            </p:nvGraphicFramePr>
            <p:xfrm>
              <a:off x="5302250" y="4483100"/>
              <a:ext cx="166125" cy="14630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047" name="Equation" r:id="rId9" imgW="203040" imgH="177480" progId="Equation.DSMT4">
                      <p:embed/>
                    </p:oleObj>
                  </mc:Choice>
                  <mc:Fallback>
                    <p:oleObj name="Equation" r:id="rId9" imgW="203040" imgH="177480" progId="Equation.DSMT4">
                      <p:embed/>
                      <p:pic>
                        <p:nvPicPr>
                          <p:cNvPr id="262" name="Object 261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0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302250" y="4483100"/>
                            <a:ext cx="166125" cy="146304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44" name="TextBox 43"/>
            <p:cNvSpPr txBox="1"/>
            <p:nvPr/>
          </p:nvSpPr>
          <p:spPr>
            <a:xfrm>
              <a:off x="5160964" y="1064689"/>
              <a:ext cx="1733045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Focal length = 100 mm</a:t>
              </a:r>
            </a:p>
            <a:p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F/# = 5 (aperture = 20 mm)</a:t>
              </a:r>
            </a:p>
          </p:txBody>
        </p:sp>
        <p:pic>
          <p:nvPicPr>
            <p:cNvPr id="58" name="Picture 57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37001" y="1421433"/>
              <a:ext cx="1594717" cy="1744679"/>
            </a:xfrm>
            <a:prstGeom prst="rect">
              <a:avLst/>
            </a:prstGeom>
          </p:spPr>
        </p:pic>
        <p:sp>
          <p:nvSpPr>
            <p:cNvPr id="59" name="TextBox 58"/>
            <p:cNvSpPr txBox="1"/>
            <p:nvPr/>
          </p:nvSpPr>
          <p:spPr>
            <a:xfrm>
              <a:off x="636099" y="3604594"/>
              <a:ext cx="10578537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FE3288"/>
                  </a:solidFill>
                </a:rPr>
                <a:t>▴▾</a:t>
              </a:r>
              <a:r>
                <a:rPr lang="en-US" sz="1600" dirty="0">
                  <a:solidFill>
                    <a:schemeClr val="accent1">
                      <a:lumMod val="75000"/>
                    </a:schemeClr>
                  </a:solidFill>
                </a:rPr>
                <a:t> </a:t>
              </a:r>
              <a:r>
                <a:rPr lang="en-US" sz="16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Narrow" panose="020B0606020202030204" pitchFamily="34" charset="0"/>
                </a:rPr>
                <a:t>Object </a:t>
              </a:r>
              <a:r>
                <a:rPr lang="en-US" sz="1600" i="1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Narrow" panose="020B0606020202030204" pitchFamily="34" charset="0"/>
                </a:rPr>
                <a:t>space                                       </a:t>
              </a:r>
              <a:r>
                <a:rPr lang="en-US" sz="1600">
                  <a:solidFill>
                    <a:srgbClr val="FE3288"/>
                  </a:solidFill>
                </a:rPr>
                <a:t>▴▾</a:t>
              </a:r>
              <a:r>
                <a:rPr lang="en-US" sz="1600">
                  <a:solidFill>
                    <a:schemeClr val="accent1">
                      <a:lumMod val="75000"/>
                    </a:schemeClr>
                  </a:solidFill>
                </a:rPr>
                <a:t> </a:t>
              </a:r>
              <a:r>
                <a:rPr lang="en-US" sz="1600" i="1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Narrow" panose="020B0606020202030204" pitchFamily="34" charset="0"/>
                </a:rPr>
                <a:t>Aperture                                       </a:t>
              </a:r>
              <a:r>
                <a:rPr lang="en-US" sz="1600" dirty="0">
                  <a:solidFill>
                    <a:srgbClr val="FE3288"/>
                  </a:solidFill>
                </a:rPr>
                <a:t>▴▾</a:t>
              </a:r>
              <a:r>
                <a:rPr lang="en-US" sz="1600" dirty="0">
                  <a:solidFill>
                    <a:schemeClr val="accent1">
                      <a:lumMod val="75000"/>
                    </a:schemeClr>
                  </a:solidFill>
                </a:rPr>
                <a:t> </a:t>
              </a:r>
              <a:r>
                <a:rPr lang="en-US" sz="16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Narrow" panose="020B0606020202030204" pitchFamily="34" charset="0"/>
                </a:rPr>
                <a:t>3D Incoherent </a:t>
              </a:r>
              <a:r>
                <a:rPr lang="en-US" sz="1600" i="1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Narrow" panose="020B0606020202030204" pitchFamily="34" charset="0"/>
                </a:rPr>
                <a:t>PSF                                 </a:t>
              </a:r>
              <a:r>
                <a:rPr lang="en-US" sz="1600" dirty="0">
                  <a:solidFill>
                    <a:srgbClr val="FE3288"/>
                  </a:solidFill>
                </a:rPr>
                <a:t>▴▾</a:t>
              </a:r>
              <a:r>
                <a:rPr lang="en-US" sz="1600" dirty="0">
                  <a:solidFill>
                    <a:schemeClr val="accent1">
                      <a:lumMod val="75000"/>
                    </a:schemeClr>
                  </a:solidFill>
                </a:rPr>
                <a:t> </a:t>
              </a:r>
              <a:r>
                <a:rPr lang="en-US" sz="16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Narrow" panose="020B0606020202030204" pitchFamily="34" charset="0"/>
                </a:rPr>
                <a:t>2D PSF at focus</a:t>
              </a:r>
            </a:p>
            <a:p>
              <a:r>
                <a:rPr lang="en-US" sz="14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Narrow" panose="020B0606020202030204" pitchFamily="34" charset="0"/>
                </a:rPr>
                <a:t>(DOF indicated by hor. bar)</a:t>
              </a:r>
            </a:p>
          </p:txBody>
        </p:sp>
        <p:grpSp>
          <p:nvGrpSpPr>
            <p:cNvPr id="61" name="Group 60"/>
            <p:cNvGrpSpPr/>
            <p:nvPr/>
          </p:nvGrpSpPr>
          <p:grpSpPr>
            <a:xfrm>
              <a:off x="492843" y="4661578"/>
              <a:ext cx="1972437" cy="1747520"/>
              <a:chOff x="85344" y="4641700"/>
              <a:chExt cx="1972437" cy="1747520"/>
            </a:xfrm>
          </p:grpSpPr>
          <p:grpSp>
            <p:nvGrpSpPr>
              <p:cNvPr id="106" name="Group 105"/>
              <p:cNvGrpSpPr/>
              <p:nvPr/>
            </p:nvGrpSpPr>
            <p:grpSpPr>
              <a:xfrm>
                <a:off x="173736" y="4641700"/>
                <a:ext cx="1884045" cy="1645920"/>
                <a:chOff x="76200" y="1790705"/>
                <a:chExt cx="1884045" cy="1645920"/>
              </a:xfrm>
            </p:grpSpPr>
            <p:pic>
              <p:nvPicPr>
                <p:cNvPr id="108" name="Picture 107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ackgroundRemoval t="0" b="98499" l="6015" r="96241">
                              <a14:foregroundMark x1="43985" y1="5658" x2="49624" y2="13857"/>
                              <a14:foregroundMark x1="47368" y1="16975" x2="49624" y2="30023"/>
                              <a14:foregroundMark x1="60526" y1="24134" x2="53759" y2="37182"/>
                              <a14:foregroundMark x1="20301" y1="35797" x2="16917" y2="48152"/>
                              <a14:foregroundMark x1="59398" y1="43995" x2="68421" y2="76674"/>
                              <a14:foregroundMark x1="14662" y1="51617" x2="15789" y2="56005"/>
                              <a14:foregroundMark x1="41729" y1="51963" x2="38346" y2="75982"/>
                              <a14:foregroundMark x1="34962" y1="94804" x2="46241" y2="90993"/>
                              <a14:foregroundMark x1="69549" y1="95843" x2="77444" y2="93418"/>
                              <a14:foregroundMark x1="72932" y1="19400" x2="83083" y2="31640"/>
                              <a14:foregroundMark x1="81955" y1="31986" x2="84211" y2="37875"/>
                              <a14:foregroundMark x1="74060" y1="20323" x2="79699" y2="21016"/>
                              <a14:foregroundMark x1="83459" y1="51501" x2="82707" y2="54388"/>
                              <a14:foregroundMark x1="79699" y1="55081" x2="76692" y2="56351"/>
                              <a14:foregroundMark x1="91729" y1="36721" x2="91729" y2="40531"/>
                              <a14:foregroundMark x1="22932" y1="53349" x2="22180" y2="54965"/>
                              <a14:foregroundMark x1="82331" y1="21709" x2="81955" y2="22171"/>
                              <a14:foregroundMark x1="42105" y1="17321" x2="39098" y2="18014"/>
                              <a14:foregroundMark x1="16541" y1="36143" x2="16541" y2="37644"/>
                              <a14:backgroundMark x1="36090" y1="34296" x2="36090" y2="34296"/>
                              <a14:backgroundMark x1="74060" y1="37529" x2="74060" y2="37529"/>
                              <a14:backgroundMark x1="70301" y1="33372" x2="70301" y2="33372"/>
                              <a14:backgroundMark x1="74060" y1="39607" x2="74060" y2="39607"/>
                              <a14:backgroundMark x1="74436" y1="41801" x2="74436" y2="41801"/>
                              <a14:backgroundMark x1="74436" y1="42610" x2="74436" y2="42610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76200" y="1799196"/>
                  <a:ext cx="547207" cy="1637429"/>
                </a:xfrm>
                <a:prstGeom prst="rect">
                  <a:avLst/>
                </a:prstGeom>
              </p:spPr>
            </p:pic>
            <p:pic>
              <p:nvPicPr>
                <p:cNvPr id="109" name="Picture 108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ackgroundRemoval t="0" b="98499" l="6015" r="96241">
                              <a14:foregroundMark x1="43985" y1="5658" x2="49624" y2="13857"/>
                              <a14:foregroundMark x1="47368" y1="16975" x2="49624" y2="30023"/>
                              <a14:foregroundMark x1="60526" y1="24134" x2="53759" y2="37182"/>
                              <a14:foregroundMark x1="20301" y1="35797" x2="16917" y2="48152"/>
                              <a14:foregroundMark x1="59398" y1="43995" x2="68421" y2="76674"/>
                              <a14:foregroundMark x1="14662" y1="51617" x2="15789" y2="56005"/>
                              <a14:foregroundMark x1="41729" y1="51963" x2="38346" y2="75982"/>
                              <a14:foregroundMark x1="34962" y1="94804" x2="46241" y2="90993"/>
                              <a14:foregroundMark x1="69549" y1="95843" x2="77444" y2="93418"/>
                              <a14:foregroundMark x1="72932" y1="19400" x2="83083" y2="31640"/>
                              <a14:foregroundMark x1="81955" y1="31986" x2="84211" y2="37875"/>
                              <a14:foregroundMark x1="74060" y1="20323" x2="79699" y2="21016"/>
                              <a14:foregroundMark x1="83459" y1="51501" x2="82707" y2="54388"/>
                              <a14:foregroundMark x1="79699" y1="55081" x2="76692" y2="56351"/>
                              <a14:foregroundMark x1="91729" y1="36721" x2="91729" y2="40531"/>
                              <a14:foregroundMark x1="22932" y1="53349" x2="22180" y2="54965"/>
                              <a14:foregroundMark x1="82331" y1="21709" x2="81955" y2="22171"/>
                              <a14:foregroundMark x1="42105" y1="17321" x2="39098" y2="18014"/>
                              <a14:foregroundMark x1="16541" y1="36143" x2="16541" y2="37644"/>
                              <a14:backgroundMark x1="36090" y1="34296" x2="36090" y2="34296"/>
                              <a14:backgroundMark x1="74060" y1="37529" x2="74060" y2="37529"/>
                              <a14:backgroundMark x1="70301" y1="33372" x2="70301" y2="33372"/>
                              <a14:backgroundMark x1="74060" y1="39607" x2="74060" y2="39607"/>
                              <a14:backgroundMark x1="74436" y1="41801" x2="74436" y2="41801"/>
                              <a14:backgroundMark x1="74436" y1="42610" x2="74436" y2="42610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702750" y="1790705"/>
                  <a:ext cx="547207" cy="1637429"/>
                </a:xfrm>
                <a:prstGeom prst="rect">
                  <a:avLst/>
                </a:prstGeom>
              </p:spPr>
            </p:pic>
            <p:pic>
              <p:nvPicPr>
                <p:cNvPr id="110" name="Picture 109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ackgroundRemoval t="0" b="98499" l="6015" r="96241">
                              <a14:foregroundMark x1="43985" y1="5658" x2="49624" y2="13857"/>
                              <a14:foregroundMark x1="47368" y1="16975" x2="49624" y2="30023"/>
                              <a14:foregroundMark x1="60526" y1="24134" x2="53759" y2="37182"/>
                              <a14:foregroundMark x1="20301" y1="35797" x2="16917" y2="48152"/>
                              <a14:foregroundMark x1="59398" y1="43995" x2="68421" y2="76674"/>
                              <a14:foregroundMark x1="14662" y1="51617" x2="15789" y2="56005"/>
                              <a14:foregroundMark x1="41729" y1="51963" x2="38346" y2="75982"/>
                              <a14:foregroundMark x1="34962" y1="94804" x2="46241" y2="90993"/>
                              <a14:foregroundMark x1="69549" y1="95843" x2="77444" y2="93418"/>
                              <a14:foregroundMark x1="72932" y1="19400" x2="83083" y2="31640"/>
                              <a14:foregroundMark x1="81955" y1="31986" x2="84211" y2="37875"/>
                              <a14:foregroundMark x1="74060" y1="20323" x2="79699" y2="21016"/>
                              <a14:foregroundMark x1="83459" y1="51501" x2="82707" y2="54388"/>
                              <a14:foregroundMark x1="79699" y1="55081" x2="76692" y2="56351"/>
                              <a14:foregroundMark x1="91729" y1="36721" x2="91729" y2="40531"/>
                              <a14:foregroundMark x1="22932" y1="53349" x2="22180" y2="54965"/>
                              <a14:foregroundMark x1="82331" y1="21709" x2="81955" y2="22171"/>
                              <a14:foregroundMark x1="42105" y1="17321" x2="39098" y2="18014"/>
                              <a14:foregroundMark x1="16541" y1="36143" x2="16541" y2="37644"/>
                              <a14:backgroundMark x1="36090" y1="34296" x2="36090" y2="34296"/>
                              <a14:backgroundMark x1="74060" y1="37529" x2="74060" y2="37529"/>
                              <a14:backgroundMark x1="70301" y1="33372" x2="70301" y2="33372"/>
                              <a14:backgroundMark x1="74060" y1="39607" x2="74060" y2="39607"/>
                              <a14:backgroundMark x1="74436" y1="41801" x2="74436" y2="41801"/>
                              <a14:backgroundMark x1="74436" y1="42610" x2="74436" y2="42610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413038" y="1797865"/>
                  <a:ext cx="547207" cy="1637429"/>
                </a:xfrm>
                <a:prstGeom prst="rect">
                  <a:avLst/>
                </a:prstGeom>
              </p:spPr>
            </p:pic>
          </p:grpSp>
          <p:cxnSp>
            <p:nvCxnSpPr>
              <p:cNvPr id="107" name="Straight Connector 106"/>
              <p:cNvCxnSpPr/>
              <p:nvPr/>
            </p:nvCxnSpPr>
            <p:spPr>
              <a:xfrm>
                <a:off x="85344" y="6389220"/>
                <a:ext cx="1828800" cy="0"/>
              </a:xfrm>
              <a:prstGeom prst="line">
                <a:avLst/>
              </a:prstGeom>
              <a:ln w="82550" cap="rnd">
                <a:solidFill>
                  <a:srgbClr val="FE328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80" name="Picture 79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37001" y="4732898"/>
              <a:ext cx="1596384" cy="1746504"/>
            </a:xfrm>
            <a:prstGeom prst="rect">
              <a:avLst/>
            </a:prstGeom>
          </p:spPr>
        </p:pic>
        <p:grpSp>
          <p:nvGrpSpPr>
            <p:cNvPr id="81" name="Group 80"/>
            <p:cNvGrpSpPr/>
            <p:nvPr/>
          </p:nvGrpSpPr>
          <p:grpSpPr>
            <a:xfrm>
              <a:off x="5153510" y="4293786"/>
              <a:ext cx="3668915" cy="2355492"/>
              <a:chOff x="8515401" y="3848413"/>
              <a:chExt cx="3668915" cy="2355492"/>
            </a:xfrm>
          </p:grpSpPr>
          <p:pic>
            <p:nvPicPr>
              <p:cNvPr id="82" name="Picture 81"/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49699"/>
              <a:stretch/>
            </p:blipFill>
            <p:spPr>
              <a:xfrm>
                <a:off x="8526716" y="3886200"/>
                <a:ext cx="3657600" cy="2317705"/>
              </a:xfrm>
              <a:prstGeom prst="rect">
                <a:avLst/>
              </a:prstGeom>
            </p:spPr>
          </p:pic>
          <p:sp>
            <p:nvSpPr>
              <p:cNvPr id="83" name="TextBox 82"/>
              <p:cNvSpPr txBox="1"/>
              <p:nvPr/>
            </p:nvSpPr>
            <p:spPr>
              <a:xfrm>
                <a:off x="10770716" y="4282784"/>
                <a:ext cx="367408" cy="1846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80%</a:t>
                </a:r>
              </a:p>
            </p:txBody>
          </p:sp>
          <p:sp>
            <p:nvSpPr>
              <p:cNvPr id="84" name="TextBox 83"/>
              <p:cNvSpPr txBox="1"/>
              <p:nvPr/>
            </p:nvSpPr>
            <p:spPr>
              <a:xfrm>
                <a:off x="11039829" y="4186379"/>
                <a:ext cx="367408" cy="1846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20%</a:t>
                </a:r>
              </a:p>
            </p:txBody>
          </p:sp>
          <p:sp>
            <p:nvSpPr>
              <p:cNvPr id="85" name="TextBox 84"/>
              <p:cNvSpPr txBox="1"/>
              <p:nvPr/>
            </p:nvSpPr>
            <p:spPr>
              <a:xfrm>
                <a:off x="11321608" y="4071648"/>
                <a:ext cx="317716" cy="1846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5%</a:t>
                </a:r>
              </a:p>
            </p:txBody>
          </p:sp>
          <p:sp>
            <p:nvSpPr>
              <p:cNvPr id="86" name="TextBox 85"/>
              <p:cNvSpPr txBox="1"/>
              <p:nvPr/>
            </p:nvSpPr>
            <p:spPr>
              <a:xfrm>
                <a:off x="11610783" y="4025396"/>
                <a:ext cx="317716" cy="1846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1%</a:t>
                </a:r>
              </a:p>
            </p:txBody>
          </p:sp>
          <p:grpSp>
            <p:nvGrpSpPr>
              <p:cNvPr id="87" name="Group 86"/>
              <p:cNvGrpSpPr>
                <a:grpSpLocks/>
              </p:cNvGrpSpPr>
              <p:nvPr/>
            </p:nvGrpSpPr>
            <p:grpSpPr>
              <a:xfrm>
                <a:off x="10783661" y="4379210"/>
                <a:ext cx="67405" cy="676656"/>
                <a:chOff x="2987040" y="2438400"/>
                <a:chExt cx="167514" cy="762000"/>
              </a:xfrm>
            </p:grpSpPr>
            <p:cxnSp>
              <p:nvCxnSpPr>
                <p:cNvPr id="104" name="Straight Connector 103"/>
                <p:cNvCxnSpPr/>
                <p:nvPr/>
              </p:nvCxnSpPr>
              <p:spPr>
                <a:xfrm>
                  <a:off x="3063114" y="2438400"/>
                  <a:ext cx="91440" cy="0"/>
                </a:xfrm>
                <a:prstGeom prst="line">
                  <a:avLst/>
                </a:prstGeom>
                <a:ln w="381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5" name="Straight Connector 104"/>
                <p:cNvCxnSpPr/>
                <p:nvPr/>
              </p:nvCxnSpPr>
              <p:spPr>
                <a:xfrm rot="120000" flipH="1">
                  <a:off x="2987040" y="2438400"/>
                  <a:ext cx="60960" cy="762000"/>
                </a:xfrm>
                <a:prstGeom prst="line">
                  <a:avLst/>
                </a:prstGeom>
                <a:ln w="317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8" name="Group 87"/>
              <p:cNvGrpSpPr>
                <a:grpSpLocks/>
              </p:cNvGrpSpPr>
              <p:nvPr/>
            </p:nvGrpSpPr>
            <p:grpSpPr>
              <a:xfrm>
                <a:off x="11050217" y="4282311"/>
                <a:ext cx="75436" cy="685800"/>
                <a:chOff x="2987042" y="2438400"/>
                <a:chExt cx="174768" cy="762000"/>
              </a:xfrm>
            </p:grpSpPr>
            <p:cxnSp>
              <p:nvCxnSpPr>
                <p:cNvPr id="102" name="Straight Connector 101"/>
                <p:cNvCxnSpPr/>
                <p:nvPr/>
              </p:nvCxnSpPr>
              <p:spPr>
                <a:xfrm>
                  <a:off x="3070369" y="2438400"/>
                  <a:ext cx="91441" cy="0"/>
                </a:xfrm>
                <a:prstGeom prst="line">
                  <a:avLst/>
                </a:prstGeom>
                <a:ln w="381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" name="Straight Connector 102"/>
                <p:cNvCxnSpPr/>
                <p:nvPr/>
              </p:nvCxnSpPr>
              <p:spPr>
                <a:xfrm rot="120000" flipH="1">
                  <a:off x="2987042" y="2438400"/>
                  <a:ext cx="60961" cy="762000"/>
                </a:xfrm>
                <a:prstGeom prst="line">
                  <a:avLst/>
                </a:prstGeom>
                <a:ln w="317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9" name="Group 88"/>
              <p:cNvGrpSpPr>
                <a:grpSpLocks/>
              </p:cNvGrpSpPr>
              <p:nvPr/>
            </p:nvGrpSpPr>
            <p:grpSpPr>
              <a:xfrm>
                <a:off x="11325368" y="4173948"/>
                <a:ext cx="74610" cy="548640"/>
                <a:chOff x="3049232" y="2438400"/>
                <a:chExt cx="172527" cy="762000"/>
              </a:xfrm>
            </p:grpSpPr>
            <p:cxnSp>
              <p:nvCxnSpPr>
                <p:cNvPr id="100" name="Straight Connector 99"/>
                <p:cNvCxnSpPr/>
                <p:nvPr/>
              </p:nvCxnSpPr>
              <p:spPr>
                <a:xfrm>
                  <a:off x="3130318" y="2438400"/>
                  <a:ext cx="91441" cy="0"/>
                </a:xfrm>
                <a:prstGeom prst="line">
                  <a:avLst/>
                </a:prstGeom>
                <a:ln w="381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Straight Connector 100"/>
                <p:cNvCxnSpPr/>
                <p:nvPr/>
              </p:nvCxnSpPr>
              <p:spPr>
                <a:xfrm rot="120000" flipH="1">
                  <a:off x="3049232" y="2438400"/>
                  <a:ext cx="60961" cy="762000"/>
                </a:xfrm>
                <a:prstGeom prst="line">
                  <a:avLst/>
                </a:prstGeom>
                <a:ln w="317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0" name="Group 89"/>
              <p:cNvGrpSpPr>
                <a:grpSpLocks/>
              </p:cNvGrpSpPr>
              <p:nvPr/>
            </p:nvGrpSpPr>
            <p:grpSpPr>
              <a:xfrm>
                <a:off x="11642854" y="4128872"/>
                <a:ext cx="57528" cy="237744"/>
                <a:chOff x="3009711" y="2438400"/>
                <a:chExt cx="144843" cy="762000"/>
              </a:xfrm>
            </p:grpSpPr>
            <p:cxnSp>
              <p:nvCxnSpPr>
                <p:cNvPr id="98" name="Straight Connector 97"/>
                <p:cNvCxnSpPr/>
                <p:nvPr/>
              </p:nvCxnSpPr>
              <p:spPr>
                <a:xfrm>
                  <a:off x="3063114" y="2438400"/>
                  <a:ext cx="91440" cy="0"/>
                </a:xfrm>
                <a:prstGeom prst="line">
                  <a:avLst/>
                </a:prstGeom>
                <a:ln w="381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" name="Straight Connector 98"/>
                <p:cNvCxnSpPr/>
                <p:nvPr/>
              </p:nvCxnSpPr>
              <p:spPr>
                <a:xfrm rot="21480000" flipH="1">
                  <a:off x="3009711" y="2438400"/>
                  <a:ext cx="60960" cy="762000"/>
                </a:xfrm>
                <a:prstGeom prst="line">
                  <a:avLst/>
                </a:prstGeom>
                <a:ln w="317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1" name="Group 90"/>
              <p:cNvGrpSpPr/>
              <p:nvPr/>
            </p:nvGrpSpPr>
            <p:grpSpPr>
              <a:xfrm>
                <a:off x="8579009" y="5674325"/>
                <a:ext cx="439175" cy="425704"/>
                <a:chOff x="5029200" y="4203700"/>
                <a:chExt cx="439175" cy="425704"/>
              </a:xfrm>
            </p:grpSpPr>
            <p:graphicFrame>
              <p:nvGraphicFramePr>
                <p:cNvPr id="93" name="Object 92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85668966"/>
                    </p:ext>
                  </p:extLst>
                </p:nvPr>
              </p:nvGraphicFramePr>
              <p:xfrm>
                <a:off x="5029200" y="4203700"/>
                <a:ext cx="122849" cy="13716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1048" name="Equation" r:id="rId13" imgW="114120" imgH="126720" progId="Equation.DSMT4">
                        <p:embed/>
                      </p:oleObj>
                    </mc:Choice>
                    <mc:Fallback>
                      <p:oleObj name="Equation" r:id="rId13" imgW="114120" imgH="126720" progId="Equation.DSMT4">
                        <p:embed/>
                        <p:pic>
                          <p:nvPicPr>
                            <p:cNvPr id="316" name="Object 315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8"/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5029200" y="4203700"/>
                              <a:ext cx="122849" cy="137160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pSp>
              <p:nvGrpSpPr>
                <p:cNvPr id="94" name="Group 93"/>
                <p:cNvGrpSpPr>
                  <a:grpSpLocks noChangeAspect="1"/>
                </p:cNvGrpSpPr>
                <p:nvPr/>
              </p:nvGrpSpPr>
              <p:grpSpPr>
                <a:xfrm>
                  <a:off x="5077970" y="4344627"/>
                  <a:ext cx="222748" cy="222748"/>
                  <a:chOff x="5243068" y="4649425"/>
                  <a:chExt cx="256032" cy="256032"/>
                </a:xfrm>
              </p:grpSpPr>
              <p:cxnSp>
                <p:nvCxnSpPr>
                  <p:cNvPr id="96" name="Straight Arrow Connector 95"/>
                  <p:cNvCxnSpPr/>
                  <p:nvPr/>
                </p:nvCxnSpPr>
                <p:spPr>
                  <a:xfrm flipV="1">
                    <a:off x="5243068" y="4649425"/>
                    <a:ext cx="0" cy="256032"/>
                  </a:xfrm>
                  <a:prstGeom prst="straightConnector1">
                    <a:avLst/>
                  </a:prstGeom>
                  <a:ln w="6350">
                    <a:solidFill>
                      <a:srgbClr val="A5A5A5"/>
                    </a:solidFill>
                    <a:headEnd type="none" w="med" len="med"/>
                    <a:tailEnd type="triangle" w="sm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7" name="Straight Arrow Connector 96"/>
                  <p:cNvCxnSpPr/>
                  <p:nvPr/>
                </p:nvCxnSpPr>
                <p:spPr>
                  <a:xfrm rot="5400000" flipV="1">
                    <a:off x="5371084" y="4777441"/>
                    <a:ext cx="0" cy="256032"/>
                  </a:xfrm>
                  <a:prstGeom prst="straightConnector1">
                    <a:avLst/>
                  </a:prstGeom>
                  <a:ln w="6350">
                    <a:solidFill>
                      <a:srgbClr val="A5A5A5"/>
                    </a:solidFill>
                    <a:headEnd type="none" w="med" len="med"/>
                    <a:tailEnd type="triangle" w="sm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aphicFrame>
              <p:nvGraphicFramePr>
                <p:cNvPr id="95" name="Object 94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108969990"/>
                    </p:ext>
                  </p:extLst>
                </p:nvPr>
              </p:nvGraphicFramePr>
              <p:xfrm>
                <a:off x="5302250" y="4483100"/>
                <a:ext cx="166125" cy="146304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1049" name="Equation" r:id="rId14" imgW="203040" imgH="177480" progId="Equation.DSMT4">
                        <p:embed/>
                      </p:oleObj>
                    </mc:Choice>
                    <mc:Fallback>
                      <p:oleObj name="Equation" r:id="rId14" imgW="203040" imgH="177480" progId="Equation.DSMT4">
                        <p:embed/>
                        <p:pic>
                          <p:nvPicPr>
                            <p:cNvPr id="318" name="Object 317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0"/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5302250" y="4483100"/>
                              <a:ext cx="166125" cy="146304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  <p:sp>
            <p:nvSpPr>
              <p:cNvPr id="92" name="TextBox 91"/>
              <p:cNvSpPr txBox="1"/>
              <p:nvPr/>
            </p:nvSpPr>
            <p:spPr>
              <a:xfrm>
                <a:off x="8515401" y="3848413"/>
                <a:ext cx="1825342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Focal length = 100 mm</a:t>
                </a:r>
              </a:p>
              <a:p>
                <a:r>
                  <a:rPr lang="en-US" sz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F/# = 10 (aperture = 10 mm)</a:t>
                </a:r>
              </a:p>
            </p:txBody>
          </p:sp>
        </p:grpSp>
        <p:grpSp>
          <p:nvGrpSpPr>
            <p:cNvPr id="63" name="Group 62"/>
            <p:cNvGrpSpPr/>
            <p:nvPr/>
          </p:nvGrpSpPr>
          <p:grpSpPr>
            <a:xfrm>
              <a:off x="3560716" y="4832719"/>
              <a:ext cx="915669" cy="1324595"/>
              <a:chOff x="2514600" y="4812841"/>
              <a:chExt cx="915669" cy="1324595"/>
            </a:xfrm>
          </p:grpSpPr>
          <p:grpSp>
            <p:nvGrpSpPr>
              <p:cNvPr id="64" name="Group 63"/>
              <p:cNvGrpSpPr/>
              <p:nvPr/>
            </p:nvGrpSpPr>
            <p:grpSpPr>
              <a:xfrm>
                <a:off x="2514600" y="4812841"/>
                <a:ext cx="915669" cy="1323735"/>
                <a:chOff x="3505200" y="4275653"/>
                <a:chExt cx="915669" cy="1323735"/>
              </a:xfrm>
            </p:grpSpPr>
            <p:cxnSp>
              <p:nvCxnSpPr>
                <p:cNvPr id="68" name="Straight Connector 67"/>
                <p:cNvCxnSpPr/>
                <p:nvPr/>
              </p:nvCxnSpPr>
              <p:spPr>
                <a:xfrm>
                  <a:off x="4419600" y="4389893"/>
                  <a:ext cx="0" cy="1097280"/>
                </a:xfrm>
                <a:prstGeom prst="line">
                  <a:avLst/>
                </a:prstGeom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Straight Connector 68"/>
                <p:cNvCxnSpPr/>
                <p:nvPr/>
              </p:nvCxnSpPr>
              <p:spPr>
                <a:xfrm>
                  <a:off x="3505200" y="4933947"/>
                  <a:ext cx="914400" cy="2282"/>
                </a:xfrm>
                <a:prstGeom prst="line">
                  <a:avLst/>
                </a:prstGeom>
                <a:ln w="6350">
                  <a:solidFill>
                    <a:schemeClr val="bg1">
                      <a:lumMod val="65000"/>
                      <a:alpha val="47000"/>
                    </a:schemeClr>
                  </a:solidFill>
                  <a:prstDash val="lg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Straight Connector 69"/>
                <p:cNvCxnSpPr>
                  <a:endCxn id="71" idx="6"/>
                </p:cNvCxnSpPr>
                <p:nvPr/>
              </p:nvCxnSpPr>
              <p:spPr>
                <a:xfrm>
                  <a:off x="3742367" y="4648200"/>
                  <a:ext cx="678502" cy="287460"/>
                </a:xfrm>
                <a:prstGeom prst="line">
                  <a:avLst/>
                </a:prstGeom>
                <a:ln w="9525">
                  <a:solidFill>
                    <a:schemeClr val="tx1">
                      <a:lumMod val="95000"/>
                      <a:lumOff val="5000"/>
                    </a:schemeClr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1" name="Oval 70"/>
                <p:cNvSpPr/>
                <p:nvPr/>
              </p:nvSpPr>
              <p:spPr>
                <a:xfrm>
                  <a:off x="4375150" y="4912800"/>
                  <a:ext cx="45719" cy="45719"/>
                </a:xfrm>
                <a:prstGeom prst="ellipse">
                  <a:avLst/>
                </a:prstGeom>
                <a:solidFill>
                  <a:schemeClr val="accent1">
                    <a:alpha val="0"/>
                  </a:schemeClr>
                </a:solidFill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72" name="Straight Connector 71"/>
                <p:cNvCxnSpPr>
                  <a:endCxn id="71" idx="6"/>
                </p:cNvCxnSpPr>
                <p:nvPr/>
              </p:nvCxnSpPr>
              <p:spPr>
                <a:xfrm flipV="1">
                  <a:off x="3733800" y="4935660"/>
                  <a:ext cx="687069" cy="297968"/>
                </a:xfrm>
                <a:prstGeom prst="line">
                  <a:avLst/>
                </a:prstGeom>
                <a:ln w="9525">
                  <a:solidFill>
                    <a:schemeClr val="tx1">
                      <a:lumMod val="95000"/>
                      <a:lumOff val="5000"/>
                    </a:schemeClr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3" name="Oval 72"/>
                <p:cNvSpPr/>
                <p:nvPr/>
              </p:nvSpPr>
              <p:spPr>
                <a:xfrm>
                  <a:off x="3605207" y="4367948"/>
                  <a:ext cx="274320" cy="1141171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>
                        <a:lumMod val="56000"/>
                        <a:lumOff val="44000"/>
                        <a:alpha val="79000"/>
                      </a:schemeClr>
                    </a:gs>
                    <a:gs pos="41000">
                      <a:srgbClr val="0099FF">
                        <a:alpha val="90980"/>
                        <a:lumMod val="82000"/>
                      </a:srgbClr>
                    </a:gs>
                    <a:gs pos="100000">
                      <a:srgbClr val="0000FF">
                        <a:alpha val="92941"/>
                        <a:lumMod val="77000"/>
                        <a:lumOff val="2300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  <a:scene3d>
                  <a:camera prst="orthographicFront"/>
                  <a:lightRig rig="threePt" dir="t"/>
                </a:scene3d>
                <a:sp3d prstMaterial="clear">
                  <a:bevelT w="139700" h="158750"/>
                  <a:bevelB w="1270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74" name="Group 73"/>
                <p:cNvGrpSpPr/>
                <p:nvPr/>
              </p:nvGrpSpPr>
              <p:grpSpPr>
                <a:xfrm>
                  <a:off x="3696647" y="4275653"/>
                  <a:ext cx="91440" cy="365760"/>
                  <a:chOff x="3962400" y="3505200"/>
                  <a:chExt cx="152400" cy="152400"/>
                </a:xfrm>
              </p:grpSpPr>
              <p:cxnSp>
                <p:nvCxnSpPr>
                  <p:cNvPr id="78" name="Straight Connector 77"/>
                  <p:cNvCxnSpPr/>
                  <p:nvPr/>
                </p:nvCxnSpPr>
                <p:spPr>
                  <a:xfrm>
                    <a:off x="4038600" y="3505200"/>
                    <a:ext cx="0" cy="152400"/>
                  </a:xfrm>
                  <a:prstGeom prst="line">
                    <a:avLst/>
                  </a:prstGeom>
                  <a:ln w="19050">
                    <a:solidFill>
                      <a:schemeClr val="tx1">
                        <a:lumMod val="95000"/>
                        <a:lumOff val="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9" name="Straight Connector 78"/>
                  <p:cNvCxnSpPr/>
                  <p:nvPr/>
                </p:nvCxnSpPr>
                <p:spPr>
                  <a:xfrm>
                    <a:off x="3962400" y="3657600"/>
                    <a:ext cx="152400" cy="0"/>
                  </a:xfrm>
                  <a:prstGeom prst="line">
                    <a:avLst/>
                  </a:prstGeom>
                  <a:ln w="19050">
                    <a:solidFill>
                      <a:schemeClr val="tx1">
                        <a:lumMod val="95000"/>
                        <a:lumOff val="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5" name="Group 74"/>
                <p:cNvGrpSpPr/>
                <p:nvPr/>
              </p:nvGrpSpPr>
              <p:grpSpPr>
                <a:xfrm flipV="1">
                  <a:off x="3696647" y="5233628"/>
                  <a:ext cx="91440" cy="365760"/>
                  <a:chOff x="3962400" y="3505200"/>
                  <a:chExt cx="152400" cy="152400"/>
                </a:xfrm>
              </p:grpSpPr>
              <p:cxnSp>
                <p:nvCxnSpPr>
                  <p:cNvPr id="76" name="Straight Connector 75"/>
                  <p:cNvCxnSpPr/>
                  <p:nvPr/>
                </p:nvCxnSpPr>
                <p:spPr>
                  <a:xfrm>
                    <a:off x="4038600" y="3505200"/>
                    <a:ext cx="0" cy="152400"/>
                  </a:xfrm>
                  <a:prstGeom prst="line">
                    <a:avLst/>
                  </a:prstGeom>
                  <a:ln w="19050">
                    <a:solidFill>
                      <a:schemeClr val="tx1">
                        <a:lumMod val="95000"/>
                        <a:lumOff val="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7" name="Straight Connector 76"/>
                  <p:cNvCxnSpPr/>
                  <p:nvPr/>
                </p:nvCxnSpPr>
                <p:spPr>
                  <a:xfrm>
                    <a:off x="3962400" y="3657600"/>
                    <a:ext cx="152400" cy="0"/>
                  </a:xfrm>
                  <a:prstGeom prst="line">
                    <a:avLst/>
                  </a:prstGeom>
                  <a:ln w="19050">
                    <a:solidFill>
                      <a:schemeClr val="tx1">
                        <a:lumMod val="95000"/>
                        <a:lumOff val="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65" name="Group 64"/>
              <p:cNvGrpSpPr/>
              <p:nvPr/>
            </p:nvGrpSpPr>
            <p:grpSpPr>
              <a:xfrm>
                <a:off x="2971800" y="4813126"/>
                <a:ext cx="0" cy="1324310"/>
                <a:chOff x="2971800" y="4813126"/>
                <a:chExt cx="0" cy="1324310"/>
              </a:xfrm>
            </p:grpSpPr>
            <p:cxnSp>
              <p:nvCxnSpPr>
                <p:cNvPr id="66" name="Straight Arrow Connector 65"/>
                <p:cNvCxnSpPr/>
                <p:nvPr/>
              </p:nvCxnSpPr>
              <p:spPr>
                <a:xfrm>
                  <a:off x="2971800" y="4813126"/>
                  <a:ext cx="0" cy="365760"/>
                </a:xfrm>
                <a:prstGeom prst="straightConnector1">
                  <a:avLst/>
                </a:prstGeom>
                <a:ln w="53975">
                  <a:solidFill>
                    <a:srgbClr val="FF5353"/>
                  </a:solidFill>
                  <a:bevel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Straight Arrow Connector 66"/>
                <p:cNvCxnSpPr/>
                <p:nvPr/>
              </p:nvCxnSpPr>
              <p:spPr>
                <a:xfrm flipV="1">
                  <a:off x="2971800" y="5771676"/>
                  <a:ext cx="0" cy="365760"/>
                </a:xfrm>
                <a:prstGeom prst="straightConnector1">
                  <a:avLst/>
                </a:prstGeom>
                <a:ln w="53975">
                  <a:solidFill>
                    <a:srgbClr val="FF5353"/>
                  </a:solidFill>
                  <a:bevel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26463571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491667" y="848138"/>
            <a:ext cx="9046291" cy="2894624"/>
            <a:chOff x="-217858" y="1295395"/>
            <a:chExt cx="9046291" cy="2894624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17858" y="1295395"/>
              <a:ext cx="5577840" cy="2894624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5567074" y="1295400"/>
              <a:ext cx="326135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3038" indent="-173038"/>
              <a:r>
                <a:rPr lang="en-US" sz="1600" dirty="0">
                  <a:solidFill>
                    <a:srgbClr val="FE3288"/>
                  </a:solidFill>
                </a:rPr>
                <a:t>◂</a:t>
              </a:r>
              <a:r>
                <a:rPr lang="en-US" sz="1600" dirty="0">
                  <a:solidFill>
                    <a:schemeClr val="accent1">
                      <a:lumMod val="75000"/>
                    </a:schemeClr>
                  </a:solidFill>
                </a:rPr>
                <a:t> </a:t>
              </a:r>
              <a:r>
                <a:rPr lang="en-US" sz="16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Narrow" panose="020B0606020202030204" pitchFamily="34" charset="0"/>
                </a:rPr>
                <a:t>Variation of DOF with F/# (the curved lines are diffraction based DOF, the straight lines are geometric DOF)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1472620" y="3844222"/>
            <a:ext cx="8716910" cy="2886209"/>
            <a:chOff x="-217855" y="4035549"/>
            <a:chExt cx="8716910" cy="2886209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17855" y="4035549"/>
              <a:ext cx="5577840" cy="2886209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5581269" y="4135148"/>
              <a:ext cx="291778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FE3288"/>
                  </a:solidFill>
                </a:rPr>
                <a:t>◂</a:t>
              </a:r>
              <a:r>
                <a:rPr lang="en-US" sz="1600" dirty="0">
                  <a:solidFill>
                    <a:schemeClr val="accent1">
                      <a:lumMod val="75000"/>
                    </a:schemeClr>
                  </a:solidFill>
                </a:rPr>
                <a:t> </a:t>
              </a:r>
              <a:r>
                <a:rPr lang="en-US" sz="16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Narrow" panose="020B0606020202030204" pitchFamily="34" charset="0"/>
                </a:rPr>
                <a:t>Spatial frequency response vs. F/#</a:t>
              </a: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64592" y="167635"/>
            <a:ext cx="1120691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b="1">
                <a:solidFill>
                  <a:srgbClr val="FF3F7A"/>
                </a:solidFill>
                <a:latin typeface="Euclid" panose="02020503060505020303" pitchFamily="18" charset="0"/>
              </a:rPr>
              <a:t>Extending the DOF by decreasing the aperture size is not a viable solution</a:t>
            </a:r>
            <a:endParaRPr lang="en-US" sz="2600" b="1" dirty="0">
              <a:solidFill>
                <a:srgbClr val="FF3F7A"/>
              </a:solidFill>
              <a:latin typeface="Euclid" panose="020205030605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30771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513442" y="937591"/>
            <a:ext cx="522467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>
                <a:solidFill>
                  <a:schemeClr val="tx1">
                    <a:lumMod val="75000"/>
                    <a:lumOff val="25000"/>
                  </a:schemeClr>
                </a:solidFill>
              </a:rPr>
              <a:t>The 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lens was removed to show the posterior surface of these structures</a:t>
            </a:r>
            <a:r>
              <a:rPr lang="en-US" sz="200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" name="Picture 4" descr="https://scontent-a-dfw.xx.fbcdn.net/hphotos-prn1/1240421_430382907084302_1440470627_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043" y="937591"/>
            <a:ext cx="5715000" cy="4933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646043" y="5871541"/>
            <a:ext cx="5715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</a:rPr>
              <a:t>Credit: Dr. Richard Kessel &amp; Dr. Randy Kardon/Tissues &amp; Organs/Visuals Unlimited, Inc.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4592" y="167635"/>
            <a:ext cx="780951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b="1">
                <a:solidFill>
                  <a:srgbClr val="FF3F7A"/>
                </a:solidFill>
                <a:latin typeface="Euclid" panose="02020503060505020303" pitchFamily="18" charset="0"/>
              </a:rPr>
              <a:t>Inner surface of the iris, pupil, and ciliary processes</a:t>
            </a:r>
            <a:endParaRPr lang="en-US" sz="2600" b="1" dirty="0">
              <a:solidFill>
                <a:srgbClr val="FF3F7A"/>
              </a:solidFill>
              <a:latin typeface="Euclid" panose="020205030605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73764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45217" y="2911761"/>
            <a:ext cx="12282435" cy="9485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</a:pPr>
            <a:r>
              <a:rPr lang="en-US" sz="2600" b="1">
                <a:solidFill>
                  <a:srgbClr val="FF5050"/>
                </a:solidFill>
                <a:latin typeface="Euclid" panose="02020503060505020303" pitchFamily="18" charset="0"/>
                <a:cs typeface="Times New Roman" panose="02020603050405020304" pitchFamily="18" charset="0"/>
              </a:rPr>
              <a:t>0.000000000000000000000000000000000000000000000000000000000000000000000001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215470" y="1508321"/>
            <a:ext cx="1761060" cy="769441"/>
          </a:xfrm>
          <a:prstGeom prst="rect">
            <a:avLst/>
          </a:prstGeom>
          <a:solidFill>
            <a:schemeClr val="tx1">
              <a:lumMod val="95000"/>
              <a:lumOff val="5000"/>
              <a:alpha val="79000"/>
            </a:schemeClr>
          </a:solidFill>
        </p:spPr>
        <p:txBody>
          <a:bodyPr wrap="non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200" b="1" spc="10">
                <a:solidFill>
                  <a:srgbClr val="FF5050"/>
                </a:solidFill>
                <a:latin typeface="Euclid" panose="02020503060505020303" pitchFamily="18" charset="0"/>
              </a:rPr>
              <a:t> Unique 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3718" y="5004666"/>
            <a:ext cx="12268484" cy="1854658"/>
            <a:chOff x="3718" y="5004666"/>
            <a:chExt cx="12268484" cy="1854658"/>
          </a:xfrm>
        </p:grpSpPr>
        <p:grpSp>
          <p:nvGrpSpPr>
            <p:cNvPr id="3" name="Group 2"/>
            <p:cNvGrpSpPr/>
            <p:nvPr/>
          </p:nvGrpSpPr>
          <p:grpSpPr>
            <a:xfrm>
              <a:off x="3718" y="5004666"/>
              <a:ext cx="12188282" cy="1097280"/>
              <a:chOff x="3718" y="5263274"/>
              <a:chExt cx="12188282" cy="1097280"/>
            </a:xfrm>
          </p:grpSpPr>
          <p:pic>
            <p:nvPicPr>
              <p:cNvPr id="5" name="Picture 3" descr="C:\Documents and Settings\Jim1\My Documents\Jon's Data\scanfiles\Iris_157-5_LE_1250x1150.jpg"/>
              <p:cNvPicPr preferRelativeResize="0">
                <a:picLocks noChangeAspect="1" noChangeArrowheads="1"/>
              </p:cNvPicPr>
              <p:nvPr>
                <p:custDataLst>
                  <p:tags r:id="rId1"/>
                </p:custDataLst>
              </p:nvPr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04266" y="5263794"/>
                <a:ext cx="1191478" cy="109624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6" name="Picture 3" descr="C:\Documents and Settings\Jim1\My Documents\Jon's Data\scanfiles\Iris_458-3_LE_1200x1100.jpg"/>
              <p:cNvPicPr preferRelativeResize="0">
                <a:picLocks noChangeAspect="1" noChangeArrowheads="1"/>
              </p:cNvPicPr>
              <p:nvPr>
                <p:custDataLst>
                  <p:tags r:id="rId2"/>
                </p:custDataLst>
              </p:nvPr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874010" y="5263274"/>
                <a:ext cx="1195737" cy="109728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7" name="Picture 3" descr="C:\Documents and Settings\Jim1\My Documents\Jon's Data\scanfiles\Iris_157-4_RE_1250x1150.jpg"/>
              <p:cNvPicPr preferRelativeResize="0">
                <a:picLocks noChangeAspect="1" noChangeArrowheads="1"/>
              </p:cNvPicPr>
              <p:nvPr>
                <p:custDataLst>
                  <p:tags r:id="rId3"/>
                </p:custDataLst>
              </p:nvPr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29129" y="5263274"/>
                <a:ext cx="1196871" cy="109728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8" name="Picture 3" descr="C:\Documents and Settings\Jim1\My Documents\Jon's Data\scanfiles\Iris_157-4_LE_1250x1150.jpg"/>
              <p:cNvPicPr preferRelativeResize="0">
                <a:picLocks noChangeAspect="1" noChangeArrowheads="1"/>
              </p:cNvPicPr>
              <p:nvPr>
                <p:custDataLst>
                  <p:tags r:id="rId4"/>
                </p:custDataLst>
              </p:nvPr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248013" y="5263274"/>
                <a:ext cx="1195737" cy="109728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9" name="Picture 3" descr="C:\Documents and Settings\Jim1\My Documents\Jon's Data\scanfiles\Iris_142-5_LE_1200x1100.jpg"/>
              <p:cNvPicPr preferRelativeResize="0">
                <a:picLocks noChangeAspect="1" noChangeArrowheads="1"/>
              </p:cNvPicPr>
              <p:nvPr>
                <p:custDataLst>
                  <p:tags r:id="rId5"/>
                </p:custDataLst>
              </p:nvPr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53992" y="5263274"/>
                <a:ext cx="1196871" cy="109728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0" name="Picture 3" descr="C:\Documents and Settings\Jim1\My Documents\Jon's Data\scanfiles\Iris_113-1_RE_1200x1100.jpg"/>
              <p:cNvPicPr preferRelativeResize="0">
                <a:picLocks noChangeAspect="1" noChangeArrowheads="1"/>
              </p:cNvPicPr>
              <p:nvPr>
                <p:custDataLst>
                  <p:tags r:id="rId6"/>
                </p:custDataLst>
              </p:nvPr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78855" y="5263274"/>
                <a:ext cx="1196871" cy="109728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1" name="Picture 3" descr="C:\Documents and Settings\Jim1\My Documents\Jon's Data\scanfiles\Iris_111-1_RE_1200x1100.jpg"/>
              <p:cNvPicPr preferRelativeResize="0">
                <a:picLocks noChangeAspect="1" noChangeArrowheads="1"/>
              </p:cNvPicPr>
              <p:nvPr>
                <p:custDataLst>
                  <p:tags r:id="rId7"/>
                </p:custDataLst>
              </p:nvPr>
            </p:nvPicPr>
            <p:blipFill>
              <a:blip r:embed="rId1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718" y="5263274"/>
                <a:ext cx="1196871" cy="109728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2" name="Picture 3" descr="C:\Documents and Settings\Jim1\My Documents\Jon's Data\scanfiles\Iris_108-5_RE_1200x1100.jpg"/>
              <p:cNvPicPr preferRelativeResize="0">
                <a:picLocks noChangeAspect="1" noChangeArrowheads="1"/>
              </p:cNvPicPr>
              <p:nvPr>
                <p:custDataLst>
                  <p:tags r:id="rId8"/>
                </p:custDataLst>
              </p:nvPr>
            </p:nvPicPr>
            <p:blipFill>
              <a:blip r:embed="rId1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622016" y="5263274"/>
                <a:ext cx="1195858" cy="109728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3" name="Picture 3" descr="C:\Documents and Settings\Jim1\My Documents\Jon's Data\scanfiles\Iris_083-1_LE_1200x1100.jpg"/>
              <p:cNvPicPr preferRelativeResize="0">
                <a:picLocks noChangeAspect="1" noChangeArrowheads="1"/>
              </p:cNvPicPr>
              <p:nvPr>
                <p:custDataLst>
                  <p:tags r:id="rId9"/>
                </p:custDataLst>
              </p:nvPr>
            </p:nvPicPr>
            <p:blipFill>
              <a:blip r:embed="rId2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996142" y="5263274"/>
                <a:ext cx="1195858" cy="109728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sp>
          <p:nvSpPr>
            <p:cNvPr id="14" name="TextBox 13"/>
            <p:cNvSpPr txBox="1"/>
            <p:nvPr/>
          </p:nvSpPr>
          <p:spPr>
            <a:xfrm>
              <a:off x="8618638" y="6551547"/>
              <a:ext cx="365356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[Photographs by Jon Miles, milesresearch.com]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47390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54013" y="5993831"/>
            <a:ext cx="32808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solidFill>
                  <a:schemeClr val="tx1">
                    <a:lumMod val="75000"/>
                    <a:lumOff val="25000"/>
                  </a:schemeClr>
                </a:solidFill>
              </a:rPr>
              <a:t>Found after 17 years, in 2002.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6818068" y="578093"/>
            <a:ext cx="4381500" cy="5340096"/>
            <a:chOff x="6724650" y="390525"/>
            <a:chExt cx="4381500" cy="5340096"/>
          </a:xfrm>
        </p:grpSpPr>
        <p:sp>
          <p:nvSpPr>
            <p:cNvPr id="15" name="Rectangle 14"/>
            <p:cNvSpPr/>
            <p:nvPr/>
          </p:nvSpPr>
          <p:spPr>
            <a:xfrm>
              <a:off x="6724650" y="390525"/>
              <a:ext cx="4381500" cy="5340096"/>
            </a:xfrm>
            <a:prstGeom prst="rect">
              <a:avLst/>
            </a:prstGeom>
            <a:solidFill>
              <a:srgbClr val="FFCC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" name="Picture 2" descr="C:\Users\Indranil\Documents\TEMP\AfghanGirlImages\afghan_girl_2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40880" y="676450"/>
              <a:ext cx="3749040" cy="4768246"/>
            </a:xfrm>
            <a:prstGeom prst="rect">
              <a:avLst/>
            </a:prstGeom>
            <a:ln w="44450">
              <a:solidFill>
                <a:schemeClr val="bg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Group 15"/>
          <p:cNvGrpSpPr/>
          <p:nvPr/>
        </p:nvGrpSpPr>
        <p:grpSpPr>
          <a:xfrm>
            <a:off x="992433" y="578093"/>
            <a:ext cx="4381500" cy="5340096"/>
            <a:chOff x="1133475" y="390525"/>
            <a:chExt cx="4381500" cy="5340096"/>
          </a:xfrm>
        </p:grpSpPr>
        <p:sp>
          <p:nvSpPr>
            <p:cNvPr id="13" name="Rectangle 12"/>
            <p:cNvSpPr/>
            <p:nvPr/>
          </p:nvSpPr>
          <p:spPr>
            <a:xfrm>
              <a:off x="1133475" y="390525"/>
              <a:ext cx="4381500" cy="5340096"/>
            </a:xfrm>
            <a:prstGeom prst="rect">
              <a:avLst/>
            </a:prstGeom>
            <a:solidFill>
              <a:srgbClr val="FFCC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14000"/>
                      </a14:imgEffect>
                      <a14:imgEffect>
                        <a14:saturation sat="13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42" t="5769" r="15241" b="14615"/>
            <a:stretch/>
          </p:blipFill>
          <p:spPr>
            <a:xfrm>
              <a:off x="1440280" y="698992"/>
              <a:ext cx="3749040" cy="4732021"/>
            </a:xfrm>
            <a:prstGeom prst="rect">
              <a:avLst/>
            </a:prstGeom>
            <a:ln w="44450">
              <a:solidFill>
                <a:schemeClr val="bg1"/>
              </a:solidFill>
              <a:miter lim="800000"/>
            </a:ln>
          </p:spPr>
        </p:pic>
      </p:grpSp>
      <p:sp>
        <p:nvSpPr>
          <p:cNvPr id="6" name="TextBox 5"/>
          <p:cNvSpPr txBox="1"/>
          <p:nvPr/>
        </p:nvSpPr>
        <p:spPr>
          <a:xfrm>
            <a:off x="839215" y="5993831"/>
            <a:ext cx="46826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solidFill>
                  <a:schemeClr val="tx1">
                    <a:lumMod val="75000"/>
                    <a:lumOff val="25000"/>
                  </a:schemeClr>
                </a:solidFill>
              </a:rPr>
              <a:t>12 years old, refugee camp, Pakistan, 1984.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009042" y="6551547"/>
            <a:ext cx="41981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[Photographs by Steve McCurry, National Geographic.]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302033" y="3136613"/>
            <a:ext cx="1587935" cy="769441"/>
          </a:xfrm>
          <a:prstGeom prst="rect">
            <a:avLst/>
          </a:prstGeom>
          <a:solidFill>
            <a:schemeClr val="tx1">
              <a:lumMod val="95000"/>
              <a:lumOff val="5000"/>
              <a:alpha val="79000"/>
            </a:schemeClr>
          </a:solidFill>
        </p:spPr>
        <p:txBody>
          <a:bodyPr wrap="non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200" b="1" spc="10">
                <a:solidFill>
                  <a:srgbClr val="FFFF00"/>
                </a:solidFill>
                <a:latin typeface="Euclid" panose="02020503060505020303" pitchFamily="18" charset="0"/>
              </a:rPr>
              <a:t> Stable </a:t>
            </a:r>
          </a:p>
        </p:txBody>
      </p:sp>
    </p:spTree>
    <p:extLst>
      <p:ext uri="{BB962C8B-B14F-4D97-AF65-F5344CB8AC3E}">
        <p14:creationId xmlns:p14="http://schemas.microsoft.com/office/powerpoint/2010/main" val="783698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1162" y="840508"/>
            <a:ext cx="3989676" cy="461615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TextBox 3"/>
          <p:cNvSpPr txBox="1"/>
          <p:nvPr/>
        </p:nvSpPr>
        <p:spPr>
          <a:xfrm>
            <a:off x="8009042" y="6551547"/>
            <a:ext cx="43893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[Photograph by Suren Manvelyan, surenmanvelyan.com]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732984" y="5700968"/>
            <a:ext cx="5243295" cy="754053"/>
          </a:xfrm>
          <a:prstGeom prst="rect">
            <a:avLst/>
          </a:prstGeom>
          <a:solidFill>
            <a:schemeClr val="tx1">
              <a:lumMod val="95000"/>
              <a:lumOff val="5000"/>
              <a:alpha val="79000"/>
            </a:schemeClr>
          </a:solidFill>
        </p:spPr>
        <p:txBody>
          <a:bodyPr wrap="none" rtlCol="0" anchor="ctr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3200" b="1" spc="10">
                <a:solidFill>
                  <a:srgbClr val="3399FF"/>
                </a:solidFill>
                <a:latin typeface="Euclid" panose="02020503060505020303" pitchFamily="18" charset="0"/>
              </a:rPr>
              <a:t> Protected from tampering </a:t>
            </a:r>
          </a:p>
        </p:txBody>
      </p:sp>
    </p:spTree>
    <p:extLst>
      <p:ext uri="{BB962C8B-B14F-4D97-AF65-F5344CB8AC3E}">
        <p14:creationId xmlns:p14="http://schemas.microsoft.com/office/powerpoint/2010/main" val="4195833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HOTO" val="TRUE"/>
  <p:tag name="FILENAME" val="C:\Documents and Settings\Jim1\My Documents\Jon's Data\scanfiles\Iris_157-5_LE_1250x1150.jpg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HOTO" val="TRUE"/>
  <p:tag name="FILENAME" val="C:\Documents and Settings\Jim1\My Documents\Jon's Data\scanfiles\Iris_458-3_LE_1200x1100.jpg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HOTO" val="TRUE"/>
  <p:tag name="FILENAME" val="C:\Documents and Settings\Jim1\My Documents\Jon's Data\scanfiles\Iris_157-4_RE_1250x1150.jpg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HOTO" val="TRUE"/>
  <p:tag name="FILENAME" val="C:\Documents and Settings\Jim1\My Documents\Jon's Data\scanfiles\Iris_157-4_LE_1250x1150.jpg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HOTO" val="TRUE"/>
  <p:tag name="FILENAME" val="C:\Documents and Settings\Jim1\My Documents\Jon's Data\scanfiles\Iris_142-5_LE_1200x1100.jpg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HOTO" val="TRUE"/>
  <p:tag name="FILENAME" val="C:\Documents and Settings\Jim1\My Documents\Jon's Data\scanfiles\Iris_113-1_RE_1200x1100.jpg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HOTO" val="TRUE"/>
  <p:tag name="FILENAME" val="C:\Documents and Settings\Jim1\My Documents\Jon's Data\scanfiles\Iris_111-1_RE_1200x1100.jpg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HOTO" val="TRUE"/>
  <p:tag name="FILENAME" val="C:\Documents and Settings\Jim1\My Documents\Jon's Data\scanfiles\Iris_108-5_RE_1200x1100.jpg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HOTO" val="TRUE"/>
  <p:tag name="FILENAME" val="C:\Documents and Settings\Jim1\My Documents\Jon's Data\scanfiles\Iris_083-1_LE_1200x1100.jpg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5FE49D25-79C8-4888-9EB9-19BA059167A3}" vid="{78DBDD59-95E7-469D-B730-1BFC898E9DC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69</TotalTime>
  <Words>705</Words>
  <Application>Microsoft Office PowerPoint</Application>
  <PresentationFormat>Widescreen</PresentationFormat>
  <Paragraphs>89</Paragraphs>
  <Slides>11</Slides>
  <Notes>6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2" baseType="lpstr">
      <vt:lpstr>Arial</vt:lpstr>
      <vt:lpstr>Arial Narrow</vt:lpstr>
      <vt:lpstr>Calibri</vt:lpstr>
      <vt:lpstr>Calibri Light</vt:lpstr>
      <vt:lpstr>Cambria Math</vt:lpstr>
      <vt:lpstr>Euclid</vt:lpstr>
      <vt:lpstr>Magneto</vt:lpstr>
      <vt:lpstr>Times New Roman</vt:lpstr>
      <vt:lpstr>Verdana</vt:lpstr>
      <vt:lpstr>Office Theme</vt:lpstr>
      <vt:lpstr>Equation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Indranil Sinharoy</dc:creator>
  <cp:lastModifiedBy>Indranil Sinharoy</cp:lastModifiedBy>
  <cp:revision>12</cp:revision>
  <dcterms:created xsi:type="dcterms:W3CDTF">2016-11-16T03:12:58Z</dcterms:created>
  <dcterms:modified xsi:type="dcterms:W3CDTF">2016-11-26T22:01:58Z</dcterms:modified>
</cp:coreProperties>
</file>